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55"/>
    <p:restoredTop sz="94725"/>
  </p:normalViewPr>
  <p:slideViewPr>
    <p:cSldViewPr snapToGrid="0">
      <p:cViewPr varScale="1">
        <p:scale>
          <a:sx n="78" d="100"/>
          <a:sy n="78" d="100"/>
        </p:scale>
        <p:origin x="67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57AB96-9E87-41FD-A73B-3337727C5BA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9D95C5B-3A26-47EF-9BBA-0D7B684D1E30}">
      <dgm:prSet/>
      <dgm:spPr/>
      <dgm:t>
        <a:bodyPr/>
        <a:lstStyle/>
        <a:p>
          <a:pPr>
            <a:lnSpc>
              <a:spcPct val="100000"/>
            </a:lnSpc>
          </a:pPr>
          <a:r>
            <a:rPr lang="en-US" dirty="0"/>
            <a:t>Prioritize Guest Satisfaction: With a significant number of listings receiving 5-star reviews, hosts should prioritize guest satisfaction by maintaining high standards of cleanliness, communication, and overall guest experience.</a:t>
          </a:r>
        </a:p>
      </dgm:t>
    </dgm:pt>
    <dgm:pt modelId="{B0835A09-6ED6-4CE5-9629-5E1834B5EAC2}" type="parTrans" cxnId="{10A875C1-7A9B-455F-91BE-A76B4D8B699A}">
      <dgm:prSet/>
      <dgm:spPr/>
      <dgm:t>
        <a:bodyPr/>
        <a:lstStyle/>
        <a:p>
          <a:endParaRPr lang="en-US"/>
        </a:p>
      </dgm:t>
    </dgm:pt>
    <dgm:pt modelId="{EF574254-73F8-42A0-86C5-F5C4710A3471}" type="sibTrans" cxnId="{10A875C1-7A9B-455F-91BE-A76B4D8B699A}">
      <dgm:prSet/>
      <dgm:spPr/>
      <dgm:t>
        <a:bodyPr/>
        <a:lstStyle/>
        <a:p>
          <a:endParaRPr lang="en-US"/>
        </a:p>
      </dgm:t>
    </dgm:pt>
    <dgm:pt modelId="{6B3A6886-A95D-4DA5-B073-654FE49AE26E}">
      <dgm:prSet/>
      <dgm:spPr/>
      <dgm:t>
        <a:bodyPr/>
        <a:lstStyle/>
        <a:p>
          <a:pPr>
            <a:lnSpc>
              <a:spcPct val="100000"/>
            </a:lnSpc>
          </a:pPr>
          <a:r>
            <a:rPr lang="en-US" dirty="0"/>
            <a:t>Price Strategically: Utilize insights from the pricing analysis to set competitive prices for listings. Understand market trends and adjust pricing accordingly to attract guests while maximizing revenue.</a:t>
          </a:r>
        </a:p>
      </dgm:t>
    </dgm:pt>
    <dgm:pt modelId="{F7B9A628-9FA6-4BA7-9E67-20BDE44C48B7}" type="parTrans" cxnId="{D2E19E72-862C-4EB1-84DA-710C378C617C}">
      <dgm:prSet/>
      <dgm:spPr/>
      <dgm:t>
        <a:bodyPr/>
        <a:lstStyle/>
        <a:p>
          <a:endParaRPr lang="en-US"/>
        </a:p>
      </dgm:t>
    </dgm:pt>
    <dgm:pt modelId="{B2917F23-76D0-4526-B225-7F3BFEAE7160}" type="sibTrans" cxnId="{D2E19E72-862C-4EB1-84DA-710C378C617C}">
      <dgm:prSet/>
      <dgm:spPr/>
      <dgm:t>
        <a:bodyPr/>
        <a:lstStyle/>
        <a:p>
          <a:endParaRPr lang="en-US"/>
        </a:p>
      </dgm:t>
    </dgm:pt>
    <dgm:pt modelId="{37760841-3DC6-4B25-B8CE-F32B30B98F84}">
      <dgm:prSet/>
      <dgm:spPr/>
      <dgm:t>
        <a:bodyPr/>
        <a:lstStyle/>
        <a:p>
          <a:pPr>
            <a:lnSpc>
              <a:spcPct val="100000"/>
            </a:lnSpc>
          </a:pPr>
          <a:r>
            <a:rPr lang="en-US"/>
            <a:t>Enhance Verification Processes: Aim to achieve Superhost status by meeting criteria such as maintaining high response rates, receiving positive reviews, and completing necessary verifications. Superhosts tend to receive more positive reviews, enhancing credibility and trust.</a:t>
          </a:r>
        </a:p>
      </dgm:t>
    </dgm:pt>
    <dgm:pt modelId="{8E375D29-200A-4F0E-A902-5B71E942B7EC}" type="parTrans" cxnId="{97F82A86-BCD8-49CF-9724-D152041F110E}">
      <dgm:prSet/>
      <dgm:spPr/>
      <dgm:t>
        <a:bodyPr/>
        <a:lstStyle/>
        <a:p>
          <a:endParaRPr lang="en-US"/>
        </a:p>
      </dgm:t>
    </dgm:pt>
    <dgm:pt modelId="{9F3B3253-9CC4-46F0-BDEB-ED94274623C0}" type="sibTrans" cxnId="{97F82A86-BCD8-49CF-9724-D152041F110E}">
      <dgm:prSet/>
      <dgm:spPr/>
      <dgm:t>
        <a:bodyPr/>
        <a:lstStyle/>
        <a:p>
          <a:endParaRPr lang="en-US"/>
        </a:p>
      </dgm:t>
    </dgm:pt>
    <dgm:pt modelId="{E866E7ED-3F65-42C3-912A-2FBDCA56203C}">
      <dgm:prSet/>
      <dgm:spPr/>
      <dgm:t>
        <a:bodyPr/>
        <a:lstStyle/>
        <a:p>
          <a:pPr>
            <a:lnSpc>
              <a:spcPct val="100000"/>
            </a:lnSpc>
          </a:pPr>
          <a:r>
            <a:rPr lang="en-US"/>
            <a:t>Optimize Response Time: Improve response times to guest inquiries, as faster responses are associated with higher guest satisfaction. Implement tools or strategies to streamline communication and increase booking conversion rates.</a:t>
          </a:r>
        </a:p>
      </dgm:t>
    </dgm:pt>
    <dgm:pt modelId="{A112025A-D791-448E-8AA4-ADB2B300175D}" type="parTrans" cxnId="{A3635C9A-359A-4FF1-84A1-7EBEBE339BD9}">
      <dgm:prSet/>
      <dgm:spPr/>
      <dgm:t>
        <a:bodyPr/>
        <a:lstStyle/>
        <a:p>
          <a:endParaRPr lang="en-US"/>
        </a:p>
      </dgm:t>
    </dgm:pt>
    <dgm:pt modelId="{6736C998-9679-46D0-9C0E-10D9ABF8DEFE}" type="sibTrans" cxnId="{A3635C9A-359A-4FF1-84A1-7EBEBE339BD9}">
      <dgm:prSet/>
      <dgm:spPr/>
      <dgm:t>
        <a:bodyPr/>
        <a:lstStyle/>
        <a:p>
          <a:endParaRPr lang="en-US"/>
        </a:p>
      </dgm:t>
    </dgm:pt>
    <dgm:pt modelId="{19A6CD97-2EDC-4402-8983-60E1FA52762B}" type="pres">
      <dgm:prSet presAssocID="{5957AB96-9E87-41FD-A73B-3337727C5BAD}" presName="root" presStyleCnt="0">
        <dgm:presLayoutVars>
          <dgm:dir/>
          <dgm:resizeHandles val="exact"/>
        </dgm:presLayoutVars>
      </dgm:prSet>
      <dgm:spPr/>
    </dgm:pt>
    <dgm:pt modelId="{9F983BA8-79E2-40E5-9EF6-5277532C8ABF}" type="pres">
      <dgm:prSet presAssocID="{D9D95C5B-3A26-47EF-9BBA-0D7B684D1E30}" presName="compNode" presStyleCnt="0"/>
      <dgm:spPr/>
    </dgm:pt>
    <dgm:pt modelId="{56517372-7B3D-4F4E-A146-404674B6A73D}" type="pres">
      <dgm:prSet presAssocID="{D9D95C5B-3A26-47EF-9BBA-0D7B684D1E3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r"/>
        </a:ext>
      </dgm:extLst>
    </dgm:pt>
    <dgm:pt modelId="{5DFCC6A3-8B63-4F1A-B890-23B2FA593CB0}" type="pres">
      <dgm:prSet presAssocID="{D9D95C5B-3A26-47EF-9BBA-0D7B684D1E30}" presName="spaceRect" presStyleCnt="0"/>
      <dgm:spPr/>
    </dgm:pt>
    <dgm:pt modelId="{47425994-9096-47E3-BE49-05548279D22A}" type="pres">
      <dgm:prSet presAssocID="{D9D95C5B-3A26-47EF-9BBA-0D7B684D1E30}" presName="textRect" presStyleLbl="revTx" presStyleIdx="0" presStyleCnt="4">
        <dgm:presLayoutVars>
          <dgm:chMax val="1"/>
          <dgm:chPref val="1"/>
        </dgm:presLayoutVars>
      </dgm:prSet>
      <dgm:spPr/>
    </dgm:pt>
    <dgm:pt modelId="{8793CD97-8B90-419E-9904-D971956AFBFC}" type="pres">
      <dgm:prSet presAssocID="{EF574254-73F8-42A0-86C5-F5C4710A3471}" presName="sibTrans" presStyleCnt="0"/>
      <dgm:spPr/>
    </dgm:pt>
    <dgm:pt modelId="{8E10B227-414A-4E57-935B-86F1F14EED5D}" type="pres">
      <dgm:prSet presAssocID="{6B3A6886-A95D-4DA5-B073-654FE49AE26E}" presName="compNode" presStyleCnt="0"/>
      <dgm:spPr/>
    </dgm:pt>
    <dgm:pt modelId="{E1B43CA0-73D1-47CD-992E-5091C96D81B8}" type="pres">
      <dgm:prSet presAssocID="{6B3A6886-A95D-4DA5-B073-654FE49AE26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Graph with Upward Trend"/>
        </a:ext>
      </dgm:extLst>
    </dgm:pt>
    <dgm:pt modelId="{4D4C19D3-3B85-4DC5-9FD6-E58BD45C5180}" type="pres">
      <dgm:prSet presAssocID="{6B3A6886-A95D-4DA5-B073-654FE49AE26E}" presName="spaceRect" presStyleCnt="0"/>
      <dgm:spPr/>
    </dgm:pt>
    <dgm:pt modelId="{EDE92EAA-F739-4696-9D99-2B26BB0E0873}" type="pres">
      <dgm:prSet presAssocID="{6B3A6886-A95D-4DA5-B073-654FE49AE26E}" presName="textRect" presStyleLbl="revTx" presStyleIdx="1" presStyleCnt="4">
        <dgm:presLayoutVars>
          <dgm:chMax val="1"/>
          <dgm:chPref val="1"/>
        </dgm:presLayoutVars>
      </dgm:prSet>
      <dgm:spPr/>
    </dgm:pt>
    <dgm:pt modelId="{685E5F4D-FF95-4B78-98B3-BDEE6754A4DD}" type="pres">
      <dgm:prSet presAssocID="{B2917F23-76D0-4526-B225-7F3BFEAE7160}" presName="sibTrans" presStyleCnt="0"/>
      <dgm:spPr/>
    </dgm:pt>
    <dgm:pt modelId="{0D30D6E3-3328-4240-B5C5-B2CAA9DE3C31}" type="pres">
      <dgm:prSet presAssocID="{37760841-3DC6-4B25-B8CE-F32B30B98F84}" presName="compNode" presStyleCnt="0"/>
      <dgm:spPr/>
    </dgm:pt>
    <dgm:pt modelId="{02ADF1FF-D389-4268-900D-77BB6B258DBF}" type="pres">
      <dgm:prSet presAssocID="{37760841-3DC6-4B25-B8CE-F32B30B98F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2E8CCF30-C2DD-4669-87B9-38E33947DDC3}" type="pres">
      <dgm:prSet presAssocID="{37760841-3DC6-4B25-B8CE-F32B30B98F84}" presName="spaceRect" presStyleCnt="0"/>
      <dgm:spPr/>
    </dgm:pt>
    <dgm:pt modelId="{DD3DBAF3-8BA9-4E4C-BF9A-A6FF8E8A7E9E}" type="pres">
      <dgm:prSet presAssocID="{37760841-3DC6-4B25-B8CE-F32B30B98F84}" presName="textRect" presStyleLbl="revTx" presStyleIdx="2" presStyleCnt="4">
        <dgm:presLayoutVars>
          <dgm:chMax val="1"/>
          <dgm:chPref val="1"/>
        </dgm:presLayoutVars>
      </dgm:prSet>
      <dgm:spPr/>
    </dgm:pt>
    <dgm:pt modelId="{A43B7F9E-6839-41CF-B021-B20C2227A7D6}" type="pres">
      <dgm:prSet presAssocID="{9F3B3253-9CC4-46F0-BDEB-ED94274623C0}" presName="sibTrans" presStyleCnt="0"/>
      <dgm:spPr/>
    </dgm:pt>
    <dgm:pt modelId="{9D9A566B-C87E-45F7-BB38-C0549D60607B}" type="pres">
      <dgm:prSet presAssocID="{E866E7ED-3F65-42C3-912A-2FBDCA56203C}" presName="compNode" presStyleCnt="0"/>
      <dgm:spPr/>
    </dgm:pt>
    <dgm:pt modelId="{59CB90B4-D8E5-4721-B147-880712081832}" type="pres">
      <dgm:prSet presAssocID="{E866E7ED-3F65-42C3-912A-2FBDCA56203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ie chart"/>
        </a:ext>
      </dgm:extLst>
    </dgm:pt>
    <dgm:pt modelId="{C48C743F-5E26-4793-A77D-438DBA219C44}" type="pres">
      <dgm:prSet presAssocID="{E866E7ED-3F65-42C3-912A-2FBDCA56203C}" presName="spaceRect" presStyleCnt="0"/>
      <dgm:spPr/>
    </dgm:pt>
    <dgm:pt modelId="{2405A5F6-B72D-4228-A821-CEFB250208E6}" type="pres">
      <dgm:prSet presAssocID="{E866E7ED-3F65-42C3-912A-2FBDCA56203C}" presName="textRect" presStyleLbl="revTx" presStyleIdx="3" presStyleCnt="4">
        <dgm:presLayoutVars>
          <dgm:chMax val="1"/>
          <dgm:chPref val="1"/>
        </dgm:presLayoutVars>
      </dgm:prSet>
      <dgm:spPr/>
    </dgm:pt>
  </dgm:ptLst>
  <dgm:cxnLst>
    <dgm:cxn modelId="{D7BBC637-C461-4208-A8A5-363CEE31501D}" type="presOf" srcId="{37760841-3DC6-4B25-B8CE-F32B30B98F84}" destId="{DD3DBAF3-8BA9-4E4C-BF9A-A6FF8E8A7E9E}" srcOrd="0" destOrd="0" presId="urn:microsoft.com/office/officeart/2018/2/layout/IconLabelList"/>
    <dgm:cxn modelId="{D2E19E72-862C-4EB1-84DA-710C378C617C}" srcId="{5957AB96-9E87-41FD-A73B-3337727C5BAD}" destId="{6B3A6886-A95D-4DA5-B073-654FE49AE26E}" srcOrd="1" destOrd="0" parTransId="{F7B9A628-9FA6-4BA7-9E67-20BDE44C48B7}" sibTransId="{B2917F23-76D0-4526-B225-7F3BFEAE7160}"/>
    <dgm:cxn modelId="{6050DF72-B290-409F-B893-F6D984F12AB8}" type="presOf" srcId="{6B3A6886-A95D-4DA5-B073-654FE49AE26E}" destId="{EDE92EAA-F739-4696-9D99-2B26BB0E0873}" srcOrd="0" destOrd="0" presId="urn:microsoft.com/office/officeart/2018/2/layout/IconLabelList"/>
    <dgm:cxn modelId="{9CAFFB75-47C0-4B53-82E1-2486D5F2C0D8}" type="presOf" srcId="{E866E7ED-3F65-42C3-912A-2FBDCA56203C}" destId="{2405A5F6-B72D-4228-A821-CEFB250208E6}" srcOrd="0" destOrd="0" presId="urn:microsoft.com/office/officeart/2018/2/layout/IconLabelList"/>
    <dgm:cxn modelId="{97F82A86-BCD8-49CF-9724-D152041F110E}" srcId="{5957AB96-9E87-41FD-A73B-3337727C5BAD}" destId="{37760841-3DC6-4B25-B8CE-F32B30B98F84}" srcOrd="2" destOrd="0" parTransId="{8E375D29-200A-4F0E-A902-5B71E942B7EC}" sibTransId="{9F3B3253-9CC4-46F0-BDEB-ED94274623C0}"/>
    <dgm:cxn modelId="{BF42F799-A706-4DA2-BF05-4FBF58E55426}" type="presOf" srcId="{D9D95C5B-3A26-47EF-9BBA-0D7B684D1E30}" destId="{47425994-9096-47E3-BE49-05548279D22A}" srcOrd="0" destOrd="0" presId="urn:microsoft.com/office/officeart/2018/2/layout/IconLabelList"/>
    <dgm:cxn modelId="{A3635C9A-359A-4FF1-84A1-7EBEBE339BD9}" srcId="{5957AB96-9E87-41FD-A73B-3337727C5BAD}" destId="{E866E7ED-3F65-42C3-912A-2FBDCA56203C}" srcOrd="3" destOrd="0" parTransId="{A112025A-D791-448E-8AA4-ADB2B300175D}" sibTransId="{6736C998-9679-46D0-9C0E-10D9ABF8DEFE}"/>
    <dgm:cxn modelId="{6B5704B3-9535-4A56-8175-10828D82047E}" type="presOf" srcId="{5957AB96-9E87-41FD-A73B-3337727C5BAD}" destId="{19A6CD97-2EDC-4402-8983-60E1FA52762B}" srcOrd="0" destOrd="0" presId="urn:microsoft.com/office/officeart/2018/2/layout/IconLabelList"/>
    <dgm:cxn modelId="{10A875C1-7A9B-455F-91BE-A76B4D8B699A}" srcId="{5957AB96-9E87-41FD-A73B-3337727C5BAD}" destId="{D9D95C5B-3A26-47EF-9BBA-0D7B684D1E30}" srcOrd="0" destOrd="0" parTransId="{B0835A09-6ED6-4CE5-9629-5E1834B5EAC2}" sibTransId="{EF574254-73F8-42A0-86C5-F5C4710A3471}"/>
    <dgm:cxn modelId="{57C229DD-BF83-4D67-9CC2-4504E40773B6}" type="presParOf" srcId="{19A6CD97-2EDC-4402-8983-60E1FA52762B}" destId="{9F983BA8-79E2-40E5-9EF6-5277532C8ABF}" srcOrd="0" destOrd="0" presId="urn:microsoft.com/office/officeart/2018/2/layout/IconLabelList"/>
    <dgm:cxn modelId="{3F671692-3BBB-4FDF-A595-37B4BC685048}" type="presParOf" srcId="{9F983BA8-79E2-40E5-9EF6-5277532C8ABF}" destId="{56517372-7B3D-4F4E-A146-404674B6A73D}" srcOrd="0" destOrd="0" presId="urn:microsoft.com/office/officeart/2018/2/layout/IconLabelList"/>
    <dgm:cxn modelId="{BA4FD295-91EA-4F37-9280-E6CCAD573437}" type="presParOf" srcId="{9F983BA8-79E2-40E5-9EF6-5277532C8ABF}" destId="{5DFCC6A3-8B63-4F1A-B890-23B2FA593CB0}" srcOrd="1" destOrd="0" presId="urn:microsoft.com/office/officeart/2018/2/layout/IconLabelList"/>
    <dgm:cxn modelId="{F69C4A74-5568-4E49-ABED-DF5D02A81FF1}" type="presParOf" srcId="{9F983BA8-79E2-40E5-9EF6-5277532C8ABF}" destId="{47425994-9096-47E3-BE49-05548279D22A}" srcOrd="2" destOrd="0" presId="urn:microsoft.com/office/officeart/2018/2/layout/IconLabelList"/>
    <dgm:cxn modelId="{2A46346A-2E4B-4290-B734-62BF789939ED}" type="presParOf" srcId="{19A6CD97-2EDC-4402-8983-60E1FA52762B}" destId="{8793CD97-8B90-419E-9904-D971956AFBFC}" srcOrd="1" destOrd="0" presId="urn:microsoft.com/office/officeart/2018/2/layout/IconLabelList"/>
    <dgm:cxn modelId="{8AE08F05-15FF-4D72-97E6-739189EFE7DF}" type="presParOf" srcId="{19A6CD97-2EDC-4402-8983-60E1FA52762B}" destId="{8E10B227-414A-4E57-935B-86F1F14EED5D}" srcOrd="2" destOrd="0" presId="urn:microsoft.com/office/officeart/2018/2/layout/IconLabelList"/>
    <dgm:cxn modelId="{099F27AF-2BD2-4816-8E14-0DF91133F7DF}" type="presParOf" srcId="{8E10B227-414A-4E57-935B-86F1F14EED5D}" destId="{E1B43CA0-73D1-47CD-992E-5091C96D81B8}" srcOrd="0" destOrd="0" presId="urn:microsoft.com/office/officeart/2018/2/layout/IconLabelList"/>
    <dgm:cxn modelId="{9F270F53-8E0E-42D5-BDCB-94AD0FA1480E}" type="presParOf" srcId="{8E10B227-414A-4E57-935B-86F1F14EED5D}" destId="{4D4C19D3-3B85-4DC5-9FD6-E58BD45C5180}" srcOrd="1" destOrd="0" presId="urn:microsoft.com/office/officeart/2018/2/layout/IconLabelList"/>
    <dgm:cxn modelId="{DDEBADC3-57B3-4F4D-A502-7623300523BC}" type="presParOf" srcId="{8E10B227-414A-4E57-935B-86F1F14EED5D}" destId="{EDE92EAA-F739-4696-9D99-2B26BB0E0873}" srcOrd="2" destOrd="0" presId="urn:microsoft.com/office/officeart/2018/2/layout/IconLabelList"/>
    <dgm:cxn modelId="{74970CCC-73C8-47D9-A508-406CB70518A4}" type="presParOf" srcId="{19A6CD97-2EDC-4402-8983-60E1FA52762B}" destId="{685E5F4D-FF95-4B78-98B3-BDEE6754A4DD}" srcOrd="3" destOrd="0" presId="urn:microsoft.com/office/officeart/2018/2/layout/IconLabelList"/>
    <dgm:cxn modelId="{CB1D0A1F-4CBA-45B5-AEE7-1F2E26EC768F}" type="presParOf" srcId="{19A6CD97-2EDC-4402-8983-60E1FA52762B}" destId="{0D30D6E3-3328-4240-B5C5-B2CAA9DE3C31}" srcOrd="4" destOrd="0" presId="urn:microsoft.com/office/officeart/2018/2/layout/IconLabelList"/>
    <dgm:cxn modelId="{B20DB119-F2D8-45DE-BE23-CD784C264634}" type="presParOf" srcId="{0D30D6E3-3328-4240-B5C5-B2CAA9DE3C31}" destId="{02ADF1FF-D389-4268-900D-77BB6B258DBF}" srcOrd="0" destOrd="0" presId="urn:microsoft.com/office/officeart/2018/2/layout/IconLabelList"/>
    <dgm:cxn modelId="{254DB406-F352-4E92-8B5A-9279582EBF23}" type="presParOf" srcId="{0D30D6E3-3328-4240-B5C5-B2CAA9DE3C31}" destId="{2E8CCF30-C2DD-4669-87B9-38E33947DDC3}" srcOrd="1" destOrd="0" presId="urn:microsoft.com/office/officeart/2018/2/layout/IconLabelList"/>
    <dgm:cxn modelId="{07D38F67-89FB-4D7B-AD3C-8007C1348063}" type="presParOf" srcId="{0D30D6E3-3328-4240-B5C5-B2CAA9DE3C31}" destId="{DD3DBAF3-8BA9-4E4C-BF9A-A6FF8E8A7E9E}" srcOrd="2" destOrd="0" presId="urn:microsoft.com/office/officeart/2018/2/layout/IconLabelList"/>
    <dgm:cxn modelId="{CB36B758-BA88-4792-A100-B05C7A465BDF}" type="presParOf" srcId="{19A6CD97-2EDC-4402-8983-60E1FA52762B}" destId="{A43B7F9E-6839-41CF-B021-B20C2227A7D6}" srcOrd="5" destOrd="0" presId="urn:microsoft.com/office/officeart/2018/2/layout/IconLabelList"/>
    <dgm:cxn modelId="{C568491F-01AD-4DB7-8FC9-82BD3AAF7B1E}" type="presParOf" srcId="{19A6CD97-2EDC-4402-8983-60E1FA52762B}" destId="{9D9A566B-C87E-45F7-BB38-C0549D60607B}" srcOrd="6" destOrd="0" presId="urn:microsoft.com/office/officeart/2018/2/layout/IconLabelList"/>
    <dgm:cxn modelId="{B750C951-9C66-4893-8953-73DEFE56EE5E}" type="presParOf" srcId="{9D9A566B-C87E-45F7-BB38-C0549D60607B}" destId="{59CB90B4-D8E5-4721-B147-880712081832}" srcOrd="0" destOrd="0" presId="urn:microsoft.com/office/officeart/2018/2/layout/IconLabelList"/>
    <dgm:cxn modelId="{14274B50-A48B-486D-8AF4-52A922830A2F}" type="presParOf" srcId="{9D9A566B-C87E-45F7-BB38-C0549D60607B}" destId="{C48C743F-5E26-4793-A77D-438DBA219C44}" srcOrd="1" destOrd="0" presId="urn:microsoft.com/office/officeart/2018/2/layout/IconLabelList"/>
    <dgm:cxn modelId="{477D0323-36C8-4FD3-A1AD-3665734F045C}" type="presParOf" srcId="{9D9A566B-C87E-45F7-BB38-C0549D60607B}" destId="{2405A5F6-B72D-4228-A821-CEFB250208E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4BD2F1-6A4A-470C-9297-C00448D576BF}"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3DF75B6-FCD0-4C96-ACCB-1A786520FD44}">
      <dgm:prSet/>
      <dgm:spPr/>
      <dgm:t>
        <a:bodyPr/>
        <a:lstStyle/>
        <a:p>
          <a:pPr>
            <a:lnSpc>
              <a:spcPct val="100000"/>
            </a:lnSpc>
            <a:defRPr cap="all"/>
          </a:pPr>
          <a:r>
            <a:rPr lang="en-US" dirty="0"/>
            <a:t>Facilitate Host Education: Offer educational resources and training programs based on analysis insights. Topics can include property management best practices, communication strategies, and maximizing listing potential to help hosts enhance their hosting skills.</a:t>
          </a:r>
        </a:p>
      </dgm:t>
    </dgm:pt>
    <dgm:pt modelId="{0B4162FB-A98D-41A6-A39A-30D89B10226A}" type="parTrans" cxnId="{3F17ABEE-98FA-48FC-B80F-A306A8BB4B5E}">
      <dgm:prSet/>
      <dgm:spPr/>
      <dgm:t>
        <a:bodyPr/>
        <a:lstStyle/>
        <a:p>
          <a:endParaRPr lang="en-US"/>
        </a:p>
      </dgm:t>
    </dgm:pt>
    <dgm:pt modelId="{539F0F27-DF15-4A92-9B5B-6B20E04C7383}" type="sibTrans" cxnId="{3F17ABEE-98FA-48FC-B80F-A306A8BB4B5E}">
      <dgm:prSet/>
      <dgm:spPr/>
      <dgm:t>
        <a:bodyPr/>
        <a:lstStyle/>
        <a:p>
          <a:endParaRPr lang="en-US"/>
        </a:p>
      </dgm:t>
    </dgm:pt>
    <dgm:pt modelId="{F5664FA0-40C8-4AF3-A424-372F094A4A7A}">
      <dgm:prSet/>
      <dgm:spPr/>
      <dgm:t>
        <a:bodyPr/>
        <a:lstStyle/>
        <a:p>
          <a:pPr>
            <a:lnSpc>
              <a:spcPct val="100000"/>
            </a:lnSpc>
            <a:defRPr cap="all"/>
          </a:pPr>
          <a:r>
            <a:rPr lang="en-US"/>
            <a:t>Streamline Verification Processes: Simplify verification processes and provide clear guidelines based on analysis findings. This makes it easier for hosts to achieve and maintain Superhost status, fostering trust and credibility on the platform.</a:t>
          </a:r>
        </a:p>
      </dgm:t>
    </dgm:pt>
    <dgm:pt modelId="{8E5A3C76-7DF0-4EB3-96A8-3F56C6B49B4B}" type="parTrans" cxnId="{1528826B-E082-4B2B-A499-FC2831F543FA}">
      <dgm:prSet/>
      <dgm:spPr/>
      <dgm:t>
        <a:bodyPr/>
        <a:lstStyle/>
        <a:p>
          <a:endParaRPr lang="en-US"/>
        </a:p>
      </dgm:t>
    </dgm:pt>
    <dgm:pt modelId="{6A6D4662-576F-4EDB-82B5-E1E8CB938A62}" type="sibTrans" cxnId="{1528826B-E082-4B2B-A499-FC2831F543FA}">
      <dgm:prSet/>
      <dgm:spPr/>
      <dgm:t>
        <a:bodyPr/>
        <a:lstStyle/>
        <a:p>
          <a:endParaRPr lang="en-US"/>
        </a:p>
      </dgm:t>
    </dgm:pt>
    <dgm:pt modelId="{DBF81207-FE43-4D06-BC77-57503F2A2921}">
      <dgm:prSet/>
      <dgm:spPr/>
      <dgm:t>
        <a:bodyPr/>
        <a:lstStyle/>
        <a:p>
          <a:pPr>
            <a:lnSpc>
              <a:spcPct val="100000"/>
            </a:lnSpc>
            <a:defRPr cap="all"/>
          </a:pPr>
          <a:r>
            <a:rPr lang="en-US"/>
            <a:t>Encourage Feedback Loop: Establish a feedback mechanism based on analysis insights to allow hosts to provide input on platform improvements and areas needing additional support. This promotes a collaborative relationship, driving continuous improvement and alignment with host needs.</a:t>
          </a:r>
        </a:p>
      </dgm:t>
    </dgm:pt>
    <dgm:pt modelId="{EA299B92-CAF5-4549-A0C5-B441983F5420}" type="parTrans" cxnId="{7B364BAF-C42E-4895-9C62-F8BB9D2EEFD0}">
      <dgm:prSet/>
      <dgm:spPr/>
      <dgm:t>
        <a:bodyPr/>
        <a:lstStyle/>
        <a:p>
          <a:endParaRPr lang="en-US"/>
        </a:p>
      </dgm:t>
    </dgm:pt>
    <dgm:pt modelId="{2247BE9D-9981-4708-932D-3254ED7B07C8}" type="sibTrans" cxnId="{7B364BAF-C42E-4895-9C62-F8BB9D2EEFD0}">
      <dgm:prSet/>
      <dgm:spPr/>
      <dgm:t>
        <a:bodyPr/>
        <a:lstStyle/>
        <a:p>
          <a:endParaRPr lang="en-US"/>
        </a:p>
      </dgm:t>
    </dgm:pt>
    <dgm:pt modelId="{7CA194D1-C1B7-4413-BFCD-D995BC804DB6}" type="pres">
      <dgm:prSet presAssocID="{874BD2F1-6A4A-470C-9297-C00448D576BF}" presName="root" presStyleCnt="0">
        <dgm:presLayoutVars>
          <dgm:dir/>
          <dgm:resizeHandles val="exact"/>
        </dgm:presLayoutVars>
      </dgm:prSet>
      <dgm:spPr/>
    </dgm:pt>
    <dgm:pt modelId="{5638853A-F690-4BC2-BA56-078577A859C5}" type="pres">
      <dgm:prSet presAssocID="{93DF75B6-FCD0-4C96-ACCB-1A786520FD44}" presName="compNode" presStyleCnt="0"/>
      <dgm:spPr/>
    </dgm:pt>
    <dgm:pt modelId="{12AF9D04-391C-45A8-B5CD-A9D64CF847B0}" type="pres">
      <dgm:prSet presAssocID="{93DF75B6-FCD0-4C96-ACCB-1A786520FD44}" presName="iconBgRect" presStyleLbl="bgShp" presStyleIdx="0" presStyleCnt="3"/>
      <dgm:spPr>
        <a:prstGeom prst="round2DiagRect">
          <a:avLst>
            <a:gd name="adj1" fmla="val 29727"/>
            <a:gd name="adj2" fmla="val 0"/>
          </a:avLst>
        </a:prstGeom>
      </dgm:spPr>
    </dgm:pt>
    <dgm:pt modelId="{357822A2-42D0-4BF4-A230-F9C6CC60A913}" type="pres">
      <dgm:prSet presAssocID="{93DF75B6-FCD0-4C96-ACCB-1A786520FD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E99F4ACF-23A0-479B-BF2D-62CFD592A4DD}" type="pres">
      <dgm:prSet presAssocID="{93DF75B6-FCD0-4C96-ACCB-1A786520FD44}" presName="spaceRect" presStyleCnt="0"/>
      <dgm:spPr/>
    </dgm:pt>
    <dgm:pt modelId="{88ABE6E3-B211-4816-93D1-025B82E0161E}" type="pres">
      <dgm:prSet presAssocID="{93DF75B6-FCD0-4C96-ACCB-1A786520FD44}" presName="textRect" presStyleLbl="revTx" presStyleIdx="0" presStyleCnt="3">
        <dgm:presLayoutVars>
          <dgm:chMax val="1"/>
          <dgm:chPref val="1"/>
        </dgm:presLayoutVars>
      </dgm:prSet>
      <dgm:spPr/>
    </dgm:pt>
    <dgm:pt modelId="{D6B81235-FD5E-47D9-8E1E-9F6DED7DC61A}" type="pres">
      <dgm:prSet presAssocID="{539F0F27-DF15-4A92-9B5B-6B20E04C7383}" presName="sibTrans" presStyleCnt="0"/>
      <dgm:spPr/>
    </dgm:pt>
    <dgm:pt modelId="{656CEE06-98DC-4FC6-B533-37923196135F}" type="pres">
      <dgm:prSet presAssocID="{F5664FA0-40C8-4AF3-A424-372F094A4A7A}" presName="compNode" presStyleCnt="0"/>
      <dgm:spPr/>
    </dgm:pt>
    <dgm:pt modelId="{3CBC193B-D746-4714-BBA4-713CA81D7F38}" type="pres">
      <dgm:prSet presAssocID="{F5664FA0-40C8-4AF3-A424-372F094A4A7A}" presName="iconBgRect" presStyleLbl="bgShp" presStyleIdx="1" presStyleCnt="3"/>
      <dgm:spPr>
        <a:prstGeom prst="round2DiagRect">
          <a:avLst>
            <a:gd name="adj1" fmla="val 29727"/>
            <a:gd name="adj2" fmla="val 0"/>
          </a:avLst>
        </a:prstGeom>
      </dgm:spPr>
    </dgm:pt>
    <dgm:pt modelId="{A9971512-620B-4E80-BC75-A54AE6301672}" type="pres">
      <dgm:prSet presAssocID="{F5664FA0-40C8-4AF3-A424-372F094A4A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6CD662E8-4B68-4F78-9F0D-3FE5C904A83D}" type="pres">
      <dgm:prSet presAssocID="{F5664FA0-40C8-4AF3-A424-372F094A4A7A}" presName="spaceRect" presStyleCnt="0"/>
      <dgm:spPr/>
    </dgm:pt>
    <dgm:pt modelId="{00219B96-F373-4A45-A9E3-1FF2639EC89C}" type="pres">
      <dgm:prSet presAssocID="{F5664FA0-40C8-4AF3-A424-372F094A4A7A}" presName="textRect" presStyleLbl="revTx" presStyleIdx="1" presStyleCnt="3">
        <dgm:presLayoutVars>
          <dgm:chMax val="1"/>
          <dgm:chPref val="1"/>
        </dgm:presLayoutVars>
      </dgm:prSet>
      <dgm:spPr/>
    </dgm:pt>
    <dgm:pt modelId="{0A443252-9D10-4266-86B5-A601BA25788E}" type="pres">
      <dgm:prSet presAssocID="{6A6D4662-576F-4EDB-82B5-E1E8CB938A62}" presName="sibTrans" presStyleCnt="0"/>
      <dgm:spPr/>
    </dgm:pt>
    <dgm:pt modelId="{E3CA372C-887B-42BE-BB46-3CA23A202B80}" type="pres">
      <dgm:prSet presAssocID="{DBF81207-FE43-4D06-BC77-57503F2A2921}" presName="compNode" presStyleCnt="0"/>
      <dgm:spPr/>
    </dgm:pt>
    <dgm:pt modelId="{2C3B668A-42B4-4EB2-BDA3-3D2C92909646}" type="pres">
      <dgm:prSet presAssocID="{DBF81207-FE43-4D06-BC77-57503F2A2921}" presName="iconBgRect" presStyleLbl="bgShp" presStyleIdx="2" presStyleCnt="3"/>
      <dgm:spPr>
        <a:prstGeom prst="round2DiagRect">
          <a:avLst>
            <a:gd name="adj1" fmla="val 29727"/>
            <a:gd name="adj2" fmla="val 0"/>
          </a:avLst>
        </a:prstGeom>
      </dgm:spPr>
    </dgm:pt>
    <dgm:pt modelId="{017B9C15-6362-47FA-9579-4EB3114264EA}" type="pres">
      <dgm:prSet presAssocID="{DBF81207-FE43-4D06-BC77-57503F2A29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0B9E2E7B-764A-45CC-99DB-4025827B916F}" type="pres">
      <dgm:prSet presAssocID="{DBF81207-FE43-4D06-BC77-57503F2A2921}" presName="spaceRect" presStyleCnt="0"/>
      <dgm:spPr/>
    </dgm:pt>
    <dgm:pt modelId="{A35DC7A3-9266-431C-BAE9-87509F64BF0E}" type="pres">
      <dgm:prSet presAssocID="{DBF81207-FE43-4D06-BC77-57503F2A2921}" presName="textRect" presStyleLbl="revTx" presStyleIdx="2" presStyleCnt="3">
        <dgm:presLayoutVars>
          <dgm:chMax val="1"/>
          <dgm:chPref val="1"/>
        </dgm:presLayoutVars>
      </dgm:prSet>
      <dgm:spPr/>
    </dgm:pt>
  </dgm:ptLst>
  <dgm:cxnLst>
    <dgm:cxn modelId="{2CE82206-C0D0-47D2-9DE0-23D9814854C4}" type="presOf" srcId="{874BD2F1-6A4A-470C-9297-C00448D576BF}" destId="{7CA194D1-C1B7-4413-BFCD-D995BC804DB6}" srcOrd="0" destOrd="0" presId="urn:microsoft.com/office/officeart/2018/5/layout/IconLeafLabelList"/>
    <dgm:cxn modelId="{287ABE09-655E-4717-807F-AC233D78BE20}" type="presOf" srcId="{DBF81207-FE43-4D06-BC77-57503F2A2921}" destId="{A35DC7A3-9266-431C-BAE9-87509F64BF0E}" srcOrd="0" destOrd="0" presId="urn:microsoft.com/office/officeart/2018/5/layout/IconLeafLabelList"/>
    <dgm:cxn modelId="{1528826B-E082-4B2B-A499-FC2831F543FA}" srcId="{874BD2F1-6A4A-470C-9297-C00448D576BF}" destId="{F5664FA0-40C8-4AF3-A424-372F094A4A7A}" srcOrd="1" destOrd="0" parTransId="{8E5A3C76-7DF0-4EB3-96A8-3F56C6B49B4B}" sibTransId="{6A6D4662-576F-4EDB-82B5-E1E8CB938A62}"/>
    <dgm:cxn modelId="{ABC64B75-1467-4AAB-9974-831FA19B19A8}" type="presOf" srcId="{93DF75B6-FCD0-4C96-ACCB-1A786520FD44}" destId="{88ABE6E3-B211-4816-93D1-025B82E0161E}" srcOrd="0" destOrd="0" presId="urn:microsoft.com/office/officeart/2018/5/layout/IconLeafLabelList"/>
    <dgm:cxn modelId="{7B364BAF-C42E-4895-9C62-F8BB9D2EEFD0}" srcId="{874BD2F1-6A4A-470C-9297-C00448D576BF}" destId="{DBF81207-FE43-4D06-BC77-57503F2A2921}" srcOrd="2" destOrd="0" parTransId="{EA299B92-CAF5-4549-A0C5-B441983F5420}" sibTransId="{2247BE9D-9981-4708-932D-3254ED7B07C8}"/>
    <dgm:cxn modelId="{6EF5BFDE-479E-434F-AC8E-2356C99EB2F5}" type="presOf" srcId="{F5664FA0-40C8-4AF3-A424-372F094A4A7A}" destId="{00219B96-F373-4A45-A9E3-1FF2639EC89C}" srcOrd="0" destOrd="0" presId="urn:microsoft.com/office/officeart/2018/5/layout/IconLeafLabelList"/>
    <dgm:cxn modelId="{3F17ABEE-98FA-48FC-B80F-A306A8BB4B5E}" srcId="{874BD2F1-6A4A-470C-9297-C00448D576BF}" destId="{93DF75B6-FCD0-4C96-ACCB-1A786520FD44}" srcOrd="0" destOrd="0" parTransId="{0B4162FB-A98D-41A6-A39A-30D89B10226A}" sibTransId="{539F0F27-DF15-4A92-9B5B-6B20E04C7383}"/>
    <dgm:cxn modelId="{0690CC37-C4B3-4C0E-A68C-7404D8AB046A}" type="presParOf" srcId="{7CA194D1-C1B7-4413-BFCD-D995BC804DB6}" destId="{5638853A-F690-4BC2-BA56-078577A859C5}" srcOrd="0" destOrd="0" presId="urn:microsoft.com/office/officeart/2018/5/layout/IconLeafLabelList"/>
    <dgm:cxn modelId="{A9C80D56-C0B4-4AD5-9178-BAC85FE222E7}" type="presParOf" srcId="{5638853A-F690-4BC2-BA56-078577A859C5}" destId="{12AF9D04-391C-45A8-B5CD-A9D64CF847B0}" srcOrd="0" destOrd="0" presId="urn:microsoft.com/office/officeart/2018/5/layout/IconLeafLabelList"/>
    <dgm:cxn modelId="{E88E2818-D26E-4C18-B98C-30EDF0633936}" type="presParOf" srcId="{5638853A-F690-4BC2-BA56-078577A859C5}" destId="{357822A2-42D0-4BF4-A230-F9C6CC60A913}" srcOrd="1" destOrd="0" presId="urn:microsoft.com/office/officeart/2018/5/layout/IconLeafLabelList"/>
    <dgm:cxn modelId="{1563B88C-70C3-48BC-B52F-8D5401FE255D}" type="presParOf" srcId="{5638853A-F690-4BC2-BA56-078577A859C5}" destId="{E99F4ACF-23A0-479B-BF2D-62CFD592A4DD}" srcOrd="2" destOrd="0" presId="urn:microsoft.com/office/officeart/2018/5/layout/IconLeafLabelList"/>
    <dgm:cxn modelId="{CD259FC3-D922-4C49-B343-DAF495E17F0F}" type="presParOf" srcId="{5638853A-F690-4BC2-BA56-078577A859C5}" destId="{88ABE6E3-B211-4816-93D1-025B82E0161E}" srcOrd="3" destOrd="0" presId="urn:microsoft.com/office/officeart/2018/5/layout/IconLeafLabelList"/>
    <dgm:cxn modelId="{9F47B544-DCDA-49C5-892C-8D400709ACD0}" type="presParOf" srcId="{7CA194D1-C1B7-4413-BFCD-D995BC804DB6}" destId="{D6B81235-FD5E-47D9-8E1E-9F6DED7DC61A}" srcOrd="1" destOrd="0" presId="urn:microsoft.com/office/officeart/2018/5/layout/IconLeafLabelList"/>
    <dgm:cxn modelId="{08237456-3235-444A-9658-3A34D6F84C53}" type="presParOf" srcId="{7CA194D1-C1B7-4413-BFCD-D995BC804DB6}" destId="{656CEE06-98DC-4FC6-B533-37923196135F}" srcOrd="2" destOrd="0" presId="urn:microsoft.com/office/officeart/2018/5/layout/IconLeafLabelList"/>
    <dgm:cxn modelId="{C0D9EC81-1E28-4B99-BC0B-319E2E08DEBD}" type="presParOf" srcId="{656CEE06-98DC-4FC6-B533-37923196135F}" destId="{3CBC193B-D746-4714-BBA4-713CA81D7F38}" srcOrd="0" destOrd="0" presId="urn:microsoft.com/office/officeart/2018/5/layout/IconLeafLabelList"/>
    <dgm:cxn modelId="{4D960ED9-9004-4D14-8980-9C34C3779011}" type="presParOf" srcId="{656CEE06-98DC-4FC6-B533-37923196135F}" destId="{A9971512-620B-4E80-BC75-A54AE6301672}" srcOrd="1" destOrd="0" presId="urn:microsoft.com/office/officeart/2018/5/layout/IconLeafLabelList"/>
    <dgm:cxn modelId="{E642C5E5-3507-48FC-AD38-417F2BDB369C}" type="presParOf" srcId="{656CEE06-98DC-4FC6-B533-37923196135F}" destId="{6CD662E8-4B68-4F78-9F0D-3FE5C904A83D}" srcOrd="2" destOrd="0" presId="urn:microsoft.com/office/officeart/2018/5/layout/IconLeafLabelList"/>
    <dgm:cxn modelId="{B5FAF019-7980-45AE-88A1-90EC0ED6F8ED}" type="presParOf" srcId="{656CEE06-98DC-4FC6-B533-37923196135F}" destId="{00219B96-F373-4A45-A9E3-1FF2639EC89C}" srcOrd="3" destOrd="0" presId="urn:microsoft.com/office/officeart/2018/5/layout/IconLeafLabelList"/>
    <dgm:cxn modelId="{A410B64B-5871-44FD-AD53-A80EB7D1B702}" type="presParOf" srcId="{7CA194D1-C1B7-4413-BFCD-D995BC804DB6}" destId="{0A443252-9D10-4266-86B5-A601BA25788E}" srcOrd="3" destOrd="0" presId="urn:microsoft.com/office/officeart/2018/5/layout/IconLeafLabelList"/>
    <dgm:cxn modelId="{2F4061D9-BB6C-4690-81AF-140CDCEA33F9}" type="presParOf" srcId="{7CA194D1-C1B7-4413-BFCD-D995BC804DB6}" destId="{E3CA372C-887B-42BE-BB46-3CA23A202B80}" srcOrd="4" destOrd="0" presId="urn:microsoft.com/office/officeart/2018/5/layout/IconLeafLabelList"/>
    <dgm:cxn modelId="{E7676C69-066E-41DA-A3DD-4F2CBE550AEF}" type="presParOf" srcId="{E3CA372C-887B-42BE-BB46-3CA23A202B80}" destId="{2C3B668A-42B4-4EB2-BDA3-3D2C92909646}" srcOrd="0" destOrd="0" presId="urn:microsoft.com/office/officeart/2018/5/layout/IconLeafLabelList"/>
    <dgm:cxn modelId="{3A00715A-DA76-43CC-B5CA-268EA1114FD8}" type="presParOf" srcId="{E3CA372C-887B-42BE-BB46-3CA23A202B80}" destId="{017B9C15-6362-47FA-9579-4EB3114264EA}" srcOrd="1" destOrd="0" presId="urn:microsoft.com/office/officeart/2018/5/layout/IconLeafLabelList"/>
    <dgm:cxn modelId="{8606A08B-C720-43FA-9027-51554DBA7803}" type="presParOf" srcId="{E3CA372C-887B-42BE-BB46-3CA23A202B80}" destId="{0B9E2E7B-764A-45CC-99DB-4025827B916F}" srcOrd="2" destOrd="0" presId="urn:microsoft.com/office/officeart/2018/5/layout/IconLeafLabelList"/>
    <dgm:cxn modelId="{04718083-BDA5-4D6E-AB1E-74306E947ED8}" type="presParOf" srcId="{E3CA372C-887B-42BE-BB46-3CA23A202B80}" destId="{A35DC7A3-9266-431C-BAE9-87509F64BF0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517372-7B3D-4F4E-A146-404674B6A73D}">
      <dsp:nvSpPr>
        <dsp:cNvPr id="0" name=""/>
        <dsp:cNvSpPr/>
      </dsp:nvSpPr>
      <dsp:spPr>
        <a:xfrm>
          <a:off x="1138979" y="7236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25994-9096-47E3-BE49-05548279D22A}">
      <dsp:nvSpPr>
        <dsp:cNvPr id="0" name=""/>
        <dsp:cNvSpPr/>
      </dsp:nvSpPr>
      <dsp:spPr>
        <a:xfrm>
          <a:off x="569079" y="2092305"/>
          <a:ext cx="2072362" cy="1535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Prioritize Guest Satisfaction: With a significant number of listings receiving 5-star reviews, hosts should prioritize guest satisfaction by maintaining high standards of cleanliness, communication, and overall guest experience.</a:t>
          </a:r>
        </a:p>
      </dsp:txBody>
      <dsp:txXfrm>
        <a:off x="569079" y="2092305"/>
        <a:ext cx="2072362" cy="1535361"/>
      </dsp:txXfrm>
    </dsp:sp>
    <dsp:sp modelId="{E1B43CA0-73D1-47CD-992E-5091C96D81B8}">
      <dsp:nvSpPr>
        <dsp:cNvPr id="0" name=""/>
        <dsp:cNvSpPr/>
      </dsp:nvSpPr>
      <dsp:spPr>
        <a:xfrm>
          <a:off x="3574005" y="7236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92EAA-F739-4696-9D99-2B26BB0E0873}">
      <dsp:nvSpPr>
        <dsp:cNvPr id="0" name=""/>
        <dsp:cNvSpPr/>
      </dsp:nvSpPr>
      <dsp:spPr>
        <a:xfrm>
          <a:off x="3004105" y="2092305"/>
          <a:ext cx="2072362" cy="1535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Price Strategically: Utilize insights from the pricing analysis to set competitive prices for listings. Understand market trends and adjust pricing accordingly to attract guests while maximizing revenue.</a:t>
          </a:r>
        </a:p>
      </dsp:txBody>
      <dsp:txXfrm>
        <a:off x="3004105" y="2092305"/>
        <a:ext cx="2072362" cy="1535361"/>
      </dsp:txXfrm>
    </dsp:sp>
    <dsp:sp modelId="{02ADF1FF-D389-4268-900D-77BB6B258DBF}">
      <dsp:nvSpPr>
        <dsp:cNvPr id="0" name=""/>
        <dsp:cNvSpPr/>
      </dsp:nvSpPr>
      <dsp:spPr>
        <a:xfrm>
          <a:off x="6009031" y="7236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3DBAF3-8BA9-4E4C-BF9A-A6FF8E8A7E9E}">
      <dsp:nvSpPr>
        <dsp:cNvPr id="0" name=""/>
        <dsp:cNvSpPr/>
      </dsp:nvSpPr>
      <dsp:spPr>
        <a:xfrm>
          <a:off x="5439131" y="2092305"/>
          <a:ext cx="2072362" cy="1535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Enhance Verification Processes: Aim to achieve Superhost status by meeting criteria such as maintaining high response rates, receiving positive reviews, and completing necessary verifications. Superhosts tend to receive more positive reviews, enhancing credibility and trust.</a:t>
          </a:r>
        </a:p>
      </dsp:txBody>
      <dsp:txXfrm>
        <a:off x="5439131" y="2092305"/>
        <a:ext cx="2072362" cy="1535361"/>
      </dsp:txXfrm>
    </dsp:sp>
    <dsp:sp modelId="{59CB90B4-D8E5-4721-B147-880712081832}">
      <dsp:nvSpPr>
        <dsp:cNvPr id="0" name=""/>
        <dsp:cNvSpPr/>
      </dsp:nvSpPr>
      <dsp:spPr>
        <a:xfrm>
          <a:off x="8444057" y="7236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05A5F6-B72D-4228-A821-CEFB250208E6}">
      <dsp:nvSpPr>
        <dsp:cNvPr id="0" name=""/>
        <dsp:cNvSpPr/>
      </dsp:nvSpPr>
      <dsp:spPr>
        <a:xfrm>
          <a:off x="7874157" y="2092305"/>
          <a:ext cx="2072362" cy="1535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Optimize Response Time: Improve response times to guest inquiries, as faster responses are associated with higher guest satisfaction. Implement tools or strategies to streamline communication and increase booking conversion rates.</a:t>
          </a:r>
        </a:p>
      </dsp:txBody>
      <dsp:txXfrm>
        <a:off x="7874157" y="2092305"/>
        <a:ext cx="2072362" cy="15353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AF9D04-391C-45A8-B5CD-A9D64CF847B0}">
      <dsp:nvSpPr>
        <dsp:cNvPr id="0" name=""/>
        <dsp:cNvSpPr/>
      </dsp:nvSpPr>
      <dsp:spPr>
        <a:xfrm>
          <a:off x="479429" y="914253"/>
          <a:ext cx="1338187" cy="1338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7822A2-42D0-4BF4-A230-F9C6CC60A913}">
      <dsp:nvSpPr>
        <dsp:cNvPr id="0" name=""/>
        <dsp:cNvSpPr/>
      </dsp:nvSpPr>
      <dsp:spPr>
        <a:xfrm>
          <a:off x="764617" y="1199441"/>
          <a:ext cx="767812" cy="767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BE6E3-B211-4816-93D1-025B82E0161E}">
      <dsp:nvSpPr>
        <dsp:cNvPr id="0" name=""/>
        <dsp:cNvSpPr/>
      </dsp:nvSpPr>
      <dsp:spPr>
        <a:xfrm>
          <a:off x="51648" y="2669253"/>
          <a:ext cx="2193750" cy="187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Facilitate Host Education: Offer educational resources and training programs based on analysis insights. Topics can include property management best practices, communication strategies, and maximizing listing potential to help hosts enhance their hosting skills.</a:t>
          </a:r>
        </a:p>
      </dsp:txBody>
      <dsp:txXfrm>
        <a:off x="51648" y="2669253"/>
        <a:ext cx="2193750" cy="1876198"/>
      </dsp:txXfrm>
    </dsp:sp>
    <dsp:sp modelId="{3CBC193B-D746-4714-BBA4-713CA81D7F38}">
      <dsp:nvSpPr>
        <dsp:cNvPr id="0" name=""/>
        <dsp:cNvSpPr/>
      </dsp:nvSpPr>
      <dsp:spPr>
        <a:xfrm>
          <a:off x="3057086" y="914253"/>
          <a:ext cx="1338187" cy="1338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71512-620B-4E80-BC75-A54AE6301672}">
      <dsp:nvSpPr>
        <dsp:cNvPr id="0" name=""/>
        <dsp:cNvSpPr/>
      </dsp:nvSpPr>
      <dsp:spPr>
        <a:xfrm>
          <a:off x="3342273" y="1199441"/>
          <a:ext cx="767812" cy="767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19B96-F373-4A45-A9E3-1FF2639EC89C}">
      <dsp:nvSpPr>
        <dsp:cNvPr id="0" name=""/>
        <dsp:cNvSpPr/>
      </dsp:nvSpPr>
      <dsp:spPr>
        <a:xfrm>
          <a:off x="2629305" y="2669253"/>
          <a:ext cx="2193750" cy="187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Streamline Verification Processes: Simplify verification processes and provide clear guidelines based on analysis findings. This makes it easier for hosts to achieve and maintain Superhost status, fostering trust and credibility on the platform.</a:t>
          </a:r>
        </a:p>
      </dsp:txBody>
      <dsp:txXfrm>
        <a:off x="2629305" y="2669253"/>
        <a:ext cx="2193750" cy="1876198"/>
      </dsp:txXfrm>
    </dsp:sp>
    <dsp:sp modelId="{2C3B668A-42B4-4EB2-BDA3-3D2C92909646}">
      <dsp:nvSpPr>
        <dsp:cNvPr id="0" name=""/>
        <dsp:cNvSpPr/>
      </dsp:nvSpPr>
      <dsp:spPr>
        <a:xfrm>
          <a:off x="5634742" y="914253"/>
          <a:ext cx="1338187" cy="1338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B9C15-6362-47FA-9579-4EB3114264EA}">
      <dsp:nvSpPr>
        <dsp:cNvPr id="0" name=""/>
        <dsp:cNvSpPr/>
      </dsp:nvSpPr>
      <dsp:spPr>
        <a:xfrm>
          <a:off x="5919930" y="1199441"/>
          <a:ext cx="767812" cy="767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5DC7A3-9266-431C-BAE9-87509F64BF0E}">
      <dsp:nvSpPr>
        <dsp:cNvPr id="0" name=""/>
        <dsp:cNvSpPr/>
      </dsp:nvSpPr>
      <dsp:spPr>
        <a:xfrm>
          <a:off x="5206961" y="2669253"/>
          <a:ext cx="2193750" cy="18761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Encourage Feedback Loop: Establish a feedback mechanism based on analysis insights to allow hosts to provide input on platform improvements and areas needing additional support. This promotes a collaborative relationship, driving continuous improvement and alignment with host needs.</a:t>
          </a:r>
        </a:p>
      </dsp:txBody>
      <dsp:txXfrm>
        <a:off x="5206961" y="2669253"/>
        <a:ext cx="2193750" cy="187619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264030-CBE4-5546-8749-AD4F9C1B3EF8}" type="datetimeFigureOut">
              <a:rPr lang="en-EG" smtClean="0"/>
              <a:t>05/17/2024</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7CCAC-3182-C34D-87F3-4664E4A80328}" type="slidenum">
              <a:rPr lang="en-EG" smtClean="0"/>
              <a:t>‹#›</a:t>
            </a:fld>
            <a:endParaRPr lang="en-EG"/>
          </a:p>
        </p:txBody>
      </p:sp>
    </p:spTree>
    <p:extLst>
      <p:ext uri="{BB962C8B-B14F-4D97-AF65-F5344CB8AC3E}">
        <p14:creationId xmlns:p14="http://schemas.microsoft.com/office/powerpoint/2010/main" val="2575825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G" dirty="0"/>
          </a:p>
        </p:txBody>
      </p:sp>
      <p:sp>
        <p:nvSpPr>
          <p:cNvPr id="4" name="Slide Number Placeholder 3"/>
          <p:cNvSpPr>
            <a:spLocks noGrp="1"/>
          </p:cNvSpPr>
          <p:nvPr>
            <p:ph type="sldNum" sz="quarter" idx="5"/>
          </p:nvPr>
        </p:nvSpPr>
        <p:spPr/>
        <p:txBody>
          <a:bodyPr/>
          <a:lstStyle/>
          <a:p>
            <a:fld id="{AD37CCAC-3182-C34D-87F3-4664E4A80328}" type="slidenum">
              <a:rPr lang="en-EG" smtClean="0"/>
              <a:t>7</a:t>
            </a:fld>
            <a:endParaRPr lang="en-EG"/>
          </a:p>
        </p:txBody>
      </p:sp>
    </p:spTree>
    <p:extLst>
      <p:ext uri="{BB962C8B-B14F-4D97-AF65-F5344CB8AC3E}">
        <p14:creationId xmlns:p14="http://schemas.microsoft.com/office/powerpoint/2010/main" val="4245094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72FEB-184B-56CF-F6BB-4773561A3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EG"/>
          </a:p>
        </p:txBody>
      </p:sp>
      <p:sp>
        <p:nvSpPr>
          <p:cNvPr id="3" name="Subtitle 2">
            <a:extLst>
              <a:ext uri="{FF2B5EF4-FFF2-40B4-BE49-F238E27FC236}">
                <a16:creationId xmlns:a16="http://schemas.microsoft.com/office/drawing/2014/main" id="{DBF63346-5A13-DB89-BE36-9964F1822F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EG"/>
          </a:p>
        </p:txBody>
      </p:sp>
      <p:sp>
        <p:nvSpPr>
          <p:cNvPr id="4" name="Date Placeholder 3">
            <a:extLst>
              <a:ext uri="{FF2B5EF4-FFF2-40B4-BE49-F238E27FC236}">
                <a16:creationId xmlns:a16="http://schemas.microsoft.com/office/drawing/2014/main" id="{868D7D76-2005-045F-A5E3-2024155B5933}"/>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5" name="Footer Placeholder 4">
            <a:extLst>
              <a:ext uri="{FF2B5EF4-FFF2-40B4-BE49-F238E27FC236}">
                <a16:creationId xmlns:a16="http://schemas.microsoft.com/office/drawing/2014/main" id="{AF8BCE59-05AC-D283-BDA8-42E40DFF9169}"/>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0960868-B188-33BE-4252-78048D14773B}"/>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815662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3BFB4-B55D-D3AE-8FF4-338B496A39D5}"/>
              </a:ext>
            </a:extLst>
          </p:cNvPr>
          <p:cNvSpPr>
            <a:spLocks noGrp="1"/>
          </p:cNvSpPr>
          <p:nvPr>
            <p:ph type="title"/>
          </p:nvPr>
        </p:nvSpPr>
        <p:spPr/>
        <p:txBody>
          <a:bodyPr/>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B92904E9-3336-7771-EA87-3960AA4656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26270C6F-28AF-362B-3EAB-792C79F1367B}"/>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5" name="Footer Placeholder 4">
            <a:extLst>
              <a:ext uri="{FF2B5EF4-FFF2-40B4-BE49-F238E27FC236}">
                <a16:creationId xmlns:a16="http://schemas.microsoft.com/office/drawing/2014/main" id="{283F64F4-5CD8-61E0-33B4-070A46E8FB7D}"/>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77DDDF0A-7662-7C6D-D642-9E98525F081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1157746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9D2DFF-7DD9-71BC-498C-7D3911B42B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EG"/>
          </a:p>
        </p:txBody>
      </p:sp>
      <p:sp>
        <p:nvSpPr>
          <p:cNvPr id="3" name="Vertical Text Placeholder 2">
            <a:extLst>
              <a:ext uri="{FF2B5EF4-FFF2-40B4-BE49-F238E27FC236}">
                <a16:creationId xmlns:a16="http://schemas.microsoft.com/office/drawing/2014/main" id="{4B00F5E2-5210-4889-5EFE-8AEF6AAFE4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BBA03AD0-1590-A105-B24D-1F8611533BD7}"/>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5" name="Footer Placeholder 4">
            <a:extLst>
              <a:ext uri="{FF2B5EF4-FFF2-40B4-BE49-F238E27FC236}">
                <a16:creationId xmlns:a16="http://schemas.microsoft.com/office/drawing/2014/main" id="{F55B005D-9208-2D2B-3EA7-424FE3A929B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28C8B99A-D5B8-5A33-609B-0A6702B6739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2572549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F8A7-70FF-7053-7ED2-02EAE4ADBFDF}"/>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75203E74-E948-82C9-09EB-4AE4A417D1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6C562698-6353-00A2-93B8-F9FC41F7A51A}"/>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5" name="Footer Placeholder 4">
            <a:extLst>
              <a:ext uri="{FF2B5EF4-FFF2-40B4-BE49-F238E27FC236}">
                <a16:creationId xmlns:a16="http://schemas.microsoft.com/office/drawing/2014/main" id="{D12CAABC-DE0D-DD12-CF10-33FECC367D58}"/>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8B4DA2D-AB4E-0B26-3234-5BF50A21EF31}"/>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298302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D3B9C-8683-37C9-A7CB-68DFAB1A02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EG"/>
          </a:p>
        </p:txBody>
      </p:sp>
      <p:sp>
        <p:nvSpPr>
          <p:cNvPr id="3" name="Text Placeholder 2">
            <a:extLst>
              <a:ext uri="{FF2B5EF4-FFF2-40B4-BE49-F238E27FC236}">
                <a16:creationId xmlns:a16="http://schemas.microsoft.com/office/drawing/2014/main" id="{81EE2E29-7958-B8DF-2C1C-62529DAB28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2210B0-5DA6-6073-3AA2-32E9A7243227}"/>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5" name="Footer Placeholder 4">
            <a:extLst>
              <a:ext uri="{FF2B5EF4-FFF2-40B4-BE49-F238E27FC236}">
                <a16:creationId xmlns:a16="http://schemas.microsoft.com/office/drawing/2014/main" id="{709FBD32-DD54-5853-26B6-AC342EA0A029}"/>
              </a:ext>
            </a:extLst>
          </p:cNvPr>
          <p:cNvSpPr>
            <a:spLocks noGrp="1"/>
          </p:cNvSpPr>
          <p:nvPr>
            <p:ph type="ftr" sz="quarter" idx="11"/>
          </p:nvPr>
        </p:nvSpPr>
        <p:spPr/>
        <p:txBody>
          <a:bodyPr/>
          <a:lstStyle/>
          <a:p>
            <a:endParaRPr lang="en-EG"/>
          </a:p>
        </p:txBody>
      </p:sp>
      <p:sp>
        <p:nvSpPr>
          <p:cNvPr id="6" name="Slide Number Placeholder 5">
            <a:extLst>
              <a:ext uri="{FF2B5EF4-FFF2-40B4-BE49-F238E27FC236}">
                <a16:creationId xmlns:a16="http://schemas.microsoft.com/office/drawing/2014/main" id="{DAF6A8E6-5501-B63A-AA78-FB8CE3B4D04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72277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B348D-0E93-B6C7-241D-566D53B2269E}"/>
              </a:ext>
            </a:extLst>
          </p:cNvPr>
          <p:cNvSpPr>
            <a:spLocks noGrp="1"/>
          </p:cNvSpPr>
          <p:nvPr>
            <p:ph type="title"/>
          </p:nvPr>
        </p:nvSpPr>
        <p:spPr/>
        <p:txBody>
          <a:bodyPr/>
          <a:lstStyle/>
          <a:p>
            <a:r>
              <a:rPr lang="en-US"/>
              <a:t>Click to edit Master title style</a:t>
            </a:r>
            <a:endParaRPr lang="en-EG"/>
          </a:p>
        </p:txBody>
      </p:sp>
      <p:sp>
        <p:nvSpPr>
          <p:cNvPr id="3" name="Content Placeholder 2">
            <a:extLst>
              <a:ext uri="{FF2B5EF4-FFF2-40B4-BE49-F238E27FC236}">
                <a16:creationId xmlns:a16="http://schemas.microsoft.com/office/drawing/2014/main" id="{4A50BA9F-F6A6-44D8-A08F-57AED7D0B9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Content Placeholder 3">
            <a:extLst>
              <a:ext uri="{FF2B5EF4-FFF2-40B4-BE49-F238E27FC236}">
                <a16:creationId xmlns:a16="http://schemas.microsoft.com/office/drawing/2014/main" id="{4348A8AF-3CB6-217D-848C-C315802B0E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Date Placeholder 4">
            <a:extLst>
              <a:ext uri="{FF2B5EF4-FFF2-40B4-BE49-F238E27FC236}">
                <a16:creationId xmlns:a16="http://schemas.microsoft.com/office/drawing/2014/main" id="{CC56AFD2-51C5-8759-D3DD-FB50A674C6AD}"/>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6" name="Footer Placeholder 5">
            <a:extLst>
              <a:ext uri="{FF2B5EF4-FFF2-40B4-BE49-F238E27FC236}">
                <a16:creationId xmlns:a16="http://schemas.microsoft.com/office/drawing/2014/main" id="{2077902B-0B31-4A92-AD87-D73D9B4CE259}"/>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3B0CEA61-90B2-92F5-5072-A99DBA027CF8}"/>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1863441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6B40C-98B5-ECB6-430E-32C379CEBD27}"/>
              </a:ext>
            </a:extLst>
          </p:cNvPr>
          <p:cNvSpPr>
            <a:spLocks noGrp="1"/>
          </p:cNvSpPr>
          <p:nvPr>
            <p:ph type="title"/>
          </p:nvPr>
        </p:nvSpPr>
        <p:spPr>
          <a:xfrm>
            <a:off x="839788" y="365125"/>
            <a:ext cx="10515600" cy="1325563"/>
          </a:xfrm>
        </p:spPr>
        <p:txBody>
          <a:bodyPr/>
          <a:lstStyle/>
          <a:p>
            <a:r>
              <a:rPr lang="en-US"/>
              <a:t>Click to edit Master title style</a:t>
            </a:r>
            <a:endParaRPr lang="en-EG"/>
          </a:p>
        </p:txBody>
      </p:sp>
      <p:sp>
        <p:nvSpPr>
          <p:cNvPr id="3" name="Text Placeholder 2">
            <a:extLst>
              <a:ext uri="{FF2B5EF4-FFF2-40B4-BE49-F238E27FC236}">
                <a16:creationId xmlns:a16="http://schemas.microsoft.com/office/drawing/2014/main" id="{01D302D5-22C4-7E1D-E4D5-ECDD62674F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2BBE9F-B0CA-6098-7778-6C3D6E5FC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5" name="Text Placeholder 4">
            <a:extLst>
              <a:ext uri="{FF2B5EF4-FFF2-40B4-BE49-F238E27FC236}">
                <a16:creationId xmlns:a16="http://schemas.microsoft.com/office/drawing/2014/main" id="{919F4314-EF10-779F-1E15-A46B8AAAE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E19A85-EC5F-099E-C6BA-68640B1FC6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7" name="Date Placeholder 6">
            <a:extLst>
              <a:ext uri="{FF2B5EF4-FFF2-40B4-BE49-F238E27FC236}">
                <a16:creationId xmlns:a16="http://schemas.microsoft.com/office/drawing/2014/main" id="{69F20DDF-E4EC-C09C-68F8-862701323D2F}"/>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8" name="Footer Placeholder 7">
            <a:extLst>
              <a:ext uri="{FF2B5EF4-FFF2-40B4-BE49-F238E27FC236}">
                <a16:creationId xmlns:a16="http://schemas.microsoft.com/office/drawing/2014/main" id="{51606C1C-F298-D6E6-7BB7-41F293AB4D15}"/>
              </a:ext>
            </a:extLst>
          </p:cNvPr>
          <p:cNvSpPr>
            <a:spLocks noGrp="1"/>
          </p:cNvSpPr>
          <p:nvPr>
            <p:ph type="ftr" sz="quarter" idx="11"/>
          </p:nvPr>
        </p:nvSpPr>
        <p:spPr/>
        <p:txBody>
          <a:bodyPr/>
          <a:lstStyle/>
          <a:p>
            <a:endParaRPr lang="en-EG"/>
          </a:p>
        </p:txBody>
      </p:sp>
      <p:sp>
        <p:nvSpPr>
          <p:cNvPr id="9" name="Slide Number Placeholder 8">
            <a:extLst>
              <a:ext uri="{FF2B5EF4-FFF2-40B4-BE49-F238E27FC236}">
                <a16:creationId xmlns:a16="http://schemas.microsoft.com/office/drawing/2014/main" id="{597844AC-A03D-D404-B06E-DCBAA667E52D}"/>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2557179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9769A-0DD7-FC07-CEEC-F091D609CC99}"/>
              </a:ext>
            </a:extLst>
          </p:cNvPr>
          <p:cNvSpPr>
            <a:spLocks noGrp="1"/>
          </p:cNvSpPr>
          <p:nvPr>
            <p:ph type="title"/>
          </p:nvPr>
        </p:nvSpPr>
        <p:spPr/>
        <p:txBody>
          <a:bodyPr/>
          <a:lstStyle/>
          <a:p>
            <a:r>
              <a:rPr lang="en-US"/>
              <a:t>Click to edit Master title style</a:t>
            </a:r>
            <a:endParaRPr lang="en-EG"/>
          </a:p>
        </p:txBody>
      </p:sp>
      <p:sp>
        <p:nvSpPr>
          <p:cNvPr id="3" name="Date Placeholder 2">
            <a:extLst>
              <a:ext uri="{FF2B5EF4-FFF2-40B4-BE49-F238E27FC236}">
                <a16:creationId xmlns:a16="http://schemas.microsoft.com/office/drawing/2014/main" id="{AB6BD223-CDE6-55EC-C92B-BCCB209AACEB}"/>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4" name="Footer Placeholder 3">
            <a:extLst>
              <a:ext uri="{FF2B5EF4-FFF2-40B4-BE49-F238E27FC236}">
                <a16:creationId xmlns:a16="http://schemas.microsoft.com/office/drawing/2014/main" id="{3ADA36D4-A373-31BE-CAFC-537D1BE28954}"/>
              </a:ext>
            </a:extLst>
          </p:cNvPr>
          <p:cNvSpPr>
            <a:spLocks noGrp="1"/>
          </p:cNvSpPr>
          <p:nvPr>
            <p:ph type="ftr" sz="quarter" idx="11"/>
          </p:nvPr>
        </p:nvSpPr>
        <p:spPr/>
        <p:txBody>
          <a:bodyPr/>
          <a:lstStyle/>
          <a:p>
            <a:endParaRPr lang="en-EG"/>
          </a:p>
        </p:txBody>
      </p:sp>
      <p:sp>
        <p:nvSpPr>
          <p:cNvPr id="5" name="Slide Number Placeholder 4">
            <a:extLst>
              <a:ext uri="{FF2B5EF4-FFF2-40B4-BE49-F238E27FC236}">
                <a16:creationId xmlns:a16="http://schemas.microsoft.com/office/drawing/2014/main" id="{9F3C42FA-20F2-4637-B3D5-AF9955A06B96}"/>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7423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6BDE5-B326-C7D9-92CB-4F45BE7210A7}"/>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3" name="Footer Placeholder 2">
            <a:extLst>
              <a:ext uri="{FF2B5EF4-FFF2-40B4-BE49-F238E27FC236}">
                <a16:creationId xmlns:a16="http://schemas.microsoft.com/office/drawing/2014/main" id="{06444A77-E37D-1F56-6451-14B53F4DED1E}"/>
              </a:ext>
            </a:extLst>
          </p:cNvPr>
          <p:cNvSpPr>
            <a:spLocks noGrp="1"/>
          </p:cNvSpPr>
          <p:nvPr>
            <p:ph type="ftr" sz="quarter" idx="11"/>
          </p:nvPr>
        </p:nvSpPr>
        <p:spPr/>
        <p:txBody>
          <a:bodyPr/>
          <a:lstStyle/>
          <a:p>
            <a:endParaRPr lang="en-EG"/>
          </a:p>
        </p:txBody>
      </p:sp>
      <p:sp>
        <p:nvSpPr>
          <p:cNvPr id="4" name="Slide Number Placeholder 3">
            <a:extLst>
              <a:ext uri="{FF2B5EF4-FFF2-40B4-BE49-F238E27FC236}">
                <a16:creationId xmlns:a16="http://schemas.microsoft.com/office/drawing/2014/main" id="{D8EF1498-651C-51B2-FFCF-4F9A67683DB7}"/>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3043975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1B93-F24F-269F-DAF9-F5127ACEDD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Content Placeholder 2">
            <a:extLst>
              <a:ext uri="{FF2B5EF4-FFF2-40B4-BE49-F238E27FC236}">
                <a16:creationId xmlns:a16="http://schemas.microsoft.com/office/drawing/2014/main" id="{166FD437-6E3B-B68C-39E0-6C70BE5A1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Text Placeholder 3">
            <a:extLst>
              <a:ext uri="{FF2B5EF4-FFF2-40B4-BE49-F238E27FC236}">
                <a16:creationId xmlns:a16="http://schemas.microsoft.com/office/drawing/2014/main" id="{F72E1F60-82FA-8FC8-0997-607059C7D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27289D-5746-5EAA-0F04-A48575A8D857}"/>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6" name="Footer Placeholder 5">
            <a:extLst>
              <a:ext uri="{FF2B5EF4-FFF2-40B4-BE49-F238E27FC236}">
                <a16:creationId xmlns:a16="http://schemas.microsoft.com/office/drawing/2014/main" id="{FCE86DAD-DB95-641A-3B98-8F5EAF6672A5}"/>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E4E488F5-E21A-30EF-FE5C-1AAC67154472}"/>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3893582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0D9E-1B0D-40CE-1207-99B35335F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EG"/>
          </a:p>
        </p:txBody>
      </p:sp>
      <p:sp>
        <p:nvSpPr>
          <p:cNvPr id="3" name="Picture Placeholder 2">
            <a:extLst>
              <a:ext uri="{FF2B5EF4-FFF2-40B4-BE49-F238E27FC236}">
                <a16:creationId xmlns:a16="http://schemas.microsoft.com/office/drawing/2014/main" id="{D00B117C-0762-6E13-0DA6-6C4B3F9164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G"/>
          </a:p>
        </p:txBody>
      </p:sp>
      <p:sp>
        <p:nvSpPr>
          <p:cNvPr id="4" name="Text Placeholder 3">
            <a:extLst>
              <a:ext uri="{FF2B5EF4-FFF2-40B4-BE49-F238E27FC236}">
                <a16:creationId xmlns:a16="http://schemas.microsoft.com/office/drawing/2014/main" id="{4DAA93F0-497F-EBD0-67D4-6EF02D0188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6B973B-F15D-9A23-F778-8D0526E06DA9}"/>
              </a:ext>
            </a:extLst>
          </p:cNvPr>
          <p:cNvSpPr>
            <a:spLocks noGrp="1"/>
          </p:cNvSpPr>
          <p:nvPr>
            <p:ph type="dt" sz="half" idx="10"/>
          </p:nvPr>
        </p:nvSpPr>
        <p:spPr/>
        <p:txBody>
          <a:bodyPr/>
          <a:lstStyle/>
          <a:p>
            <a:fld id="{9FFA03EC-26E4-F045-8917-8B9D5B238793}" type="datetimeFigureOut">
              <a:rPr lang="en-EG" smtClean="0"/>
              <a:t>05/17/2024</a:t>
            </a:fld>
            <a:endParaRPr lang="en-EG"/>
          </a:p>
        </p:txBody>
      </p:sp>
      <p:sp>
        <p:nvSpPr>
          <p:cNvPr id="6" name="Footer Placeholder 5">
            <a:extLst>
              <a:ext uri="{FF2B5EF4-FFF2-40B4-BE49-F238E27FC236}">
                <a16:creationId xmlns:a16="http://schemas.microsoft.com/office/drawing/2014/main" id="{062D8DC0-A8EF-9255-EDA4-BC127D6F0B46}"/>
              </a:ext>
            </a:extLst>
          </p:cNvPr>
          <p:cNvSpPr>
            <a:spLocks noGrp="1"/>
          </p:cNvSpPr>
          <p:nvPr>
            <p:ph type="ftr" sz="quarter" idx="11"/>
          </p:nvPr>
        </p:nvSpPr>
        <p:spPr/>
        <p:txBody>
          <a:bodyPr/>
          <a:lstStyle/>
          <a:p>
            <a:endParaRPr lang="en-EG"/>
          </a:p>
        </p:txBody>
      </p:sp>
      <p:sp>
        <p:nvSpPr>
          <p:cNvPr id="7" name="Slide Number Placeholder 6">
            <a:extLst>
              <a:ext uri="{FF2B5EF4-FFF2-40B4-BE49-F238E27FC236}">
                <a16:creationId xmlns:a16="http://schemas.microsoft.com/office/drawing/2014/main" id="{D20439DB-7887-AB8F-CF04-7BFB57DF087A}"/>
              </a:ext>
            </a:extLst>
          </p:cNvPr>
          <p:cNvSpPr>
            <a:spLocks noGrp="1"/>
          </p:cNvSpPr>
          <p:nvPr>
            <p:ph type="sldNum" sz="quarter" idx="12"/>
          </p:nvPr>
        </p:nvSpPr>
        <p:spPr/>
        <p:txBody>
          <a:bodyPr/>
          <a:lstStyle/>
          <a:p>
            <a:fld id="{A9F07375-9EEF-AA41-9ECB-6FFB1E4EFA4B}" type="slidenum">
              <a:rPr lang="en-EG" smtClean="0"/>
              <a:t>‹#›</a:t>
            </a:fld>
            <a:endParaRPr lang="en-EG"/>
          </a:p>
        </p:txBody>
      </p:sp>
    </p:spTree>
    <p:extLst>
      <p:ext uri="{BB962C8B-B14F-4D97-AF65-F5344CB8AC3E}">
        <p14:creationId xmlns:p14="http://schemas.microsoft.com/office/powerpoint/2010/main" val="1683714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051EC-7EE0-32A3-2192-738E20CA6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EG"/>
          </a:p>
        </p:txBody>
      </p:sp>
      <p:sp>
        <p:nvSpPr>
          <p:cNvPr id="3" name="Text Placeholder 2">
            <a:extLst>
              <a:ext uri="{FF2B5EF4-FFF2-40B4-BE49-F238E27FC236}">
                <a16:creationId xmlns:a16="http://schemas.microsoft.com/office/drawing/2014/main" id="{DF17F314-997B-638B-4942-C5AF63CED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4" name="Date Placeholder 3">
            <a:extLst>
              <a:ext uri="{FF2B5EF4-FFF2-40B4-BE49-F238E27FC236}">
                <a16:creationId xmlns:a16="http://schemas.microsoft.com/office/drawing/2014/main" id="{E386BA42-930E-22A9-52B7-F91B9D5D18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FA03EC-26E4-F045-8917-8B9D5B238793}" type="datetimeFigureOut">
              <a:rPr lang="en-EG" smtClean="0"/>
              <a:t>05/17/2024</a:t>
            </a:fld>
            <a:endParaRPr lang="en-EG"/>
          </a:p>
        </p:txBody>
      </p:sp>
      <p:sp>
        <p:nvSpPr>
          <p:cNvPr id="5" name="Footer Placeholder 4">
            <a:extLst>
              <a:ext uri="{FF2B5EF4-FFF2-40B4-BE49-F238E27FC236}">
                <a16:creationId xmlns:a16="http://schemas.microsoft.com/office/drawing/2014/main" id="{25152E09-5354-C43C-23F2-07C52A57A5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EG"/>
          </a:p>
        </p:txBody>
      </p:sp>
      <p:sp>
        <p:nvSpPr>
          <p:cNvPr id="6" name="Slide Number Placeholder 5">
            <a:extLst>
              <a:ext uri="{FF2B5EF4-FFF2-40B4-BE49-F238E27FC236}">
                <a16:creationId xmlns:a16="http://schemas.microsoft.com/office/drawing/2014/main" id="{23A1864C-8FCD-1795-3A58-FBF77D348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F07375-9EEF-AA41-9ECB-6FFB1E4EFA4B}" type="slidenum">
              <a:rPr lang="en-EG" smtClean="0"/>
              <a:t>‹#›</a:t>
            </a:fld>
            <a:endParaRPr lang="en-EG"/>
          </a:p>
        </p:txBody>
      </p:sp>
    </p:spTree>
    <p:extLst>
      <p:ext uri="{BB962C8B-B14F-4D97-AF65-F5344CB8AC3E}">
        <p14:creationId xmlns:p14="http://schemas.microsoft.com/office/powerpoint/2010/main" val="1637297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32" name="Freeform: Shape 31">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 name="Freeform: Shape 41">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3" name="Freeform: Shape 42">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Freeform: Shape 35">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44" name="Freeform: Shape 43">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CE94403A-D0D2-EB89-67C4-8954C0059BE6}"/>
              </a:ext>
            </a:extLst>
          </p:cNvPr>
          <p:cNvSpPr>
            <a:spLocks noGrp="1"/>
          </p:cNvSpPr>
          <p:nvPr>
            <p:ph type="ctrTitle"/>
          </p:nvPr>
        </p:nvSpPr>
        <p:spPr>
          <a:xfrm>
            <a:off x="3215729" y="1764407"/>
            <a:ext cx="5760846" cy="2310312"/>
          </a:xfrm>
        </p:spPr>
        <p:txBody>
          <a:bodyPr>
            <a:normAutofit/>
          </a:bodyPr>
          <a:lstStyle/>
          <a:p>
            <a:r>
              <a:rPr lang="en-US" sz="5200" b="1">
                <a:solidFill>
                  <a:schemeClr val="tx2"/>
                </a:solidFill>
              </a:rPr>
              <a:t>Hotel Aggregator Analysis with Power BI</a:t>
            </a:r>
            <a:endParaRPr lang="en-EG" sz="5200" b="1">
              <a:solidFill>
                <a:schemeClr val="tx2"/>
              </a:solidFill>
            </a:endParaRPr>
          </a:p>
        </p:txBody>
      </p:sp>
    </p:spTree>
    <p:extLst>
      <p:ext uri="{BB962C8B-B14F-4D97-AF65-F5344CB8AC3E}">
        <p14:creationId xmlns:p14="http://schemas.microsoft.com/office/powerpoint/2010/main" val="58225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86C-5E48-2B5F-5516-98C6F3AC1212}"/>
              </a:ext>
            </a:extLst>
          </p:cNvPr>
          <p:cNvSpPr>
            <a:spLocks noGrp="1"/>
          </p:cNvSpPr>
          <p:nvPr>
            <p:ph type="title"/>
          </p:nvPr>
        </p:nvSpPr>
        <p:spPr/>
        <p:txBody>
          <a:bodyPr/>
          <a:lstStyle/>
          <a:p>
            <a:r>
              <a:rPr lang="en-US" b="1"/>
              <a:t>Recommendations for Hosts</a:t>
            </a:r>
            <a:endParaRPr lang="en-EG" b="1" dirty="0"/>
          </a:p>
        </p:txBody>
      </p:sp>
      <p:graphicFrame>
        <p:nvGraphicFramePr>
          <p:cNvPr id="17" name="Content Placeholder 2">
            <a:extLst>
              <a:ext uri="{FF2B5EF4-FFF2-40B4-BE49-F238E27FC236}">
                <a16:creationId xmlns:a16="http://schemas.microsoft.com/office/drawing/2014/main" id="{51C8674A-8465-B23D-F7A9-C10781446AF0}"/>
              </a:ext>
            </a:extLst>
          </p:cNvPr>
          <p:cNvGraphicFramePr>
            <a:graphicFrameLocks noGrp="1"/>
          </p:cNvGraphicFramePr>
          <p:nvPr>
            <p:ph idx="1"/>
            <p:extLst>
              <p:ext uri="{D42A27DB-BD31-4B8C-83A1-F6EECF244321}">
                <p14:modId xmlns:p14="http://schemas.microsoft.com/office/powerpoint/2010/main" val="33723771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6231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C68A55F-7B32-44D8-AEE5-1AF405326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4886C-5E48-2B5F-5516-98C6F3AC1212}"/>
              </a:ext>
            </a:extLst>
          </p:cNvPr>
          <p:cNvSpPr>
            <a:spLocks noGrp="1"/>
          </p:cNvSpPr>
          <p:nvPr>
            <p:ph type="title"/>
          </p:nvPr>
        </p:nvSpPr>
        <p:spPr>
          <a:xfrm>
            <a:off x="655320" y="429030"/>
            <a:ext cx="2834640" cy="5457589"/>
          </a:xfrm>
        </p:spPr>
        <p:txBody>
          <a:bodyPr anchor="ctr">
            <a:normAutofit/>
          </a:bodyPr>
          <a:lstStyle/>
          <a:p>
            <a:r>
              <a:rPr lang="en-US" sz="2500" b="1"/>
              <a:t>Recommendations for the Aggregator Platform</a:t>
            </a:r>
            <a:endParaRPr lang="en-EG" sz="2500" b="1"/>
          </a:p>
        </p:txBody>
      </p:sp>
      <p:sp>
        <p:nvSpPr>
          <p:cNvPr id="30" name="Rectangle 29">
            <a:extLst>
              <a:ext uri="{FF2B5EF4-FFF2-40B4-BE49-F238E27FC236}">
                <a16:creationId xmlns:a16="http://schemas.microsoft.com/office/drawing/2014/main" id="{CD1AAA2C-FBBE-42AA-B869-31D524B765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20" y="6112341"/>
            <a:ext cx="10835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5F937BBF-9326-4230-AB1B-F1795E350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45208" y="4686084"/>
            <a:ext cx="54864" cy="2834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0415AC4-2A2A-9669-A123-2AB42F529C89}"/>
              </a:ext>
            </a:extLst>
          </p:cNvPr>
          <p:cNvGraphicFramePr>
            <a:graphicFrameLocks noGrp="1"/>
          </p:cNvGraphicFramePr>
          <p:nvPr>
            <p:ph idx="1"/>
            <p:extLst>
              <p:ext uri="{D42A27DB-BD31-4B8C-83A1-F6EECF244321}">
                <p14:modId xmlns:p14="http://schemas.microsoft.com/office/powerpoint/2010/main" val="582507071"/>
              </p:ext>
            </p:extLst>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7127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8A247A7-6B32-A86D-8A52-1B86D7F97415}"/>
              </a:ext>
            </a:extLst>
          </p:cNvPr>
          <p:cNvSpPr txBox="1"/>
          <p:nvPr/>
        </p:nvSpPr>
        <p:spPr>
          <a:xfrm>
            <a:off x="804672" y="2421683"/>
            <a:ext cx="4765949" cy="3353476"/>
          </a:xfrm>
          <a:prstGeom prst="rect">
            <a:avLst/>
          </a:prstGeom>
        </p:spPr>
        <p:txBody>
          <a:bodyPr vert="horz" lIns="91440" tIns="45720" rIns="91440" bIns="45720" rtlCol="0" anchor="t">
            <a:normAutofit/>
          </a:bodyPr>
          <a:lstStyle/>
          <a:p>
            <a:pPr>
              <a:lnSpc>
                <a:spcPct val="90000"/>
              </a:lnSpc>
              <a:spcAft>
                <a:spcPts val="600"/>
              </a:spcAft>
            </a:pPr>
            <a:r>
              <a:rPr lang="en-US" sz="7200" dirty="0">
                <a:solidFill>
                  <a:schemeClr val="tx2"/>
                </a:solidFill>
              </a:rPr>
              <a:t>Thank you</a:t>
            </a:r>
          </a:p>
        </p:txBody>
      </p:sp>
      <p:grpSp>
        <p:nvGrpSpPr>
          <p:cNvPr id="41" name="Group 40">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2" name="Freeform: Shape 41">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Graphic 33" descr="Accept">
            <a:extLst>
              <a:ext uri="{FF2B5EF4-FFF2-40B4-BE49-F238E27FC236}">
                <a16:creationId xmlns:a16="http://schemas.microsoft.com/office/drawing/2014/main" id="{D4DE1C20-2DCC-7888-5DFA-4D81D71828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624435343"/>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52" name="Group 5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57" name="Freeform: Shape 56">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EEAD3DA0-3B5D-5471-B08D-FB922C321738}"/>
              </a:ext>
            </a:extLst>
          </p:cNvPr>
          <p:cNvSpPr>
            <a:spLocks noGrp="1"/>
          </p:cNvSpPr>
          <p:nvPr>
            <p:ph type="title"/>
          </p:nvPr>
        </p:nvSpPr>
        <p:spPr>
          <a:xfrm>
            <a:off x="640080" y="1243013"/>
            <a:ext cx="3855720" cy="4371974"/>
          </a:xfrm>
        </p:spPr>
        <p:txBody>
          <a:bodyPr>
            <a:normAutofit/>
          </a:bodyPr>
          <a:lstStyle/>
          <a:p>
            <a:r>
              <a:rPr lang="en-US" sz="3600" b="1">
                <a:solidFill>
                  <a:schemeClr val="tx2"/>
                </a:solidFill>
              </a:rPr>
              <a:t>Problem Statement</a:t>
            </a:r>
            <a:endParaRPr lang="en-EG" sz="3600" b="1">
              <a:solidFill>
                <a:schemeClr val="tx2"/>
              </a:solidFill>
            </a:endParaRPr>
          </a:p>
        </p:txBody>
      </p:sp>
      <p:sp>
        <p:nvSpPr>
          <p:cNvPr id="10" name="TextBox 9">
            <a:extLst>
              <a:ext uri="{FF2B5EF4-FFF2-40B4-BE49-F238E27FC236}">
                <a16:creationId xmlns:a16="http://schemas.microsoft.com/office/drawing/2014/main" id="{E425CC17-00F4-5904-0BFE-7A483120F392}"/>
              </a:ext>
            </a:extLst>
          </p:cNvPr>
          <p:cNvSpPr txBox="1"/>
          <p:nvPr/>
        </p:nvSpPr>
        <p:spPr>
          <a:xfrm>
            <a:off x="5638833" y="1537334"/>
            <a:ext cx="6105832" cy="3785652"/>
          </a:xfrm>
          <a:prstGeom prst="rect">
            <a:avLst/>
          </a:prstGeom>
          <a:noFill/>
        </p:spPr>
        <p:txBody>
          <a:bodyPr wrap="square">
            <a:spAutoFit/>
          </a:bodyPr>
          <a:lstStyle/>
          <a:p>
            <a:r>
              <a:rPr lang="en-GB" sz="2000" dirty="0"/>
              <a:t>The goal of this internship project is to use Power BI to perform a thorough analysis of a dataset containing hotel aggregator listings. The dataset comprises a variety of parameters pertaining to listings, hosts, reviews, and availability. The major goal is to create comprehensive visualisations and insights that will reveal trends, patterns, and factors influencing the performance of these postings. Interns will use Power BI to investigate key variables such as pricing, availability, host attributes, and review scores in order to gain actionable insights that will improve the overall quality and competitiveness of the listings.</a:t>
            </a:r>
            <a:endParaRPr lang="en-GB" dirty="0"/>
          </a:p>
        </p:txBody>
      </p:sp>
    </p:spTree>
    <p:extLst>
      <p:ext uri="{BB962C8B-B14F-4D97-AF65-F5344CB8AC3E}">
        <p14:creationId xmlns:p14="http://schemas.microsoft.com/office/powerpoint/2010/main" val="181288266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Many question marks on black background">
            <a:extLst>
              <a:ext uri="{FF2B5EF4-FFF2-40B4-BE49-F238E27FC236}">
                <a16:creationId xmlns:a16="http://schemas.microsoft.com/office/drawing/2014/main" id="{793CD087-894A-009D-933F-BC4F7D5139B2}"/>
              </a:ext>
            </a:extLst>
          </p:cNvPr>
          <p:cNvPicPr>
            <a:picLocks noChangeAspect="1"/>
          </p:cNvPicPr>
          <p:nvPr/>
        </p:nvPicPr>
        <p:blipFill rotWithShape="1">
          <a:blip r:embed="rId2"/>
          <a:srcRect l="47943"/>
          <a:stretch/>
        </p:blipFill>
        <p:spPr>
          <a:xfrm>
            <a:off x="-9527" y="3725"/>
            <a:ext cx="5846165" cy="6850548"/>
          </a:xfrm>
          <a:prstGeom prst="rect">
            <a:avLst/>
          </a:prstGeom>
        </p:spPr>
      </p:pic>
      <p:grpSp>
        <p:nvGrpSpPr>
          <p:cNvPr id="35" name="Group 34">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36" name="Freeform: Shape 35">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32" name="Freeform: Shape 31">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CB307F70-E75E-D958-0136-FBF5C0609068}"/>
              </a:ext>
            </a:extLst>
          </p:cNvPr>
          <p:cNvSpPr>
            <a:spLocks noGrp="1"/>
          </p:cNvSpPr>
          <p:nvPr>
            <p:ph type="title"/>
          </p:nvPr>
        </p:nvSpPr>
        <p:spPr>
          <a:xfrm>
            <a:off x="6094105" y="802955"/>
            <a:ext cx="4977976" cy="1454051"/>
          </a:xfrm>
        </p:spPr>
        <p:txBody>
          <a:bodyPr anchor="b">
            <a:normAutofit/>
          </a:bodyPr>
          <a:lstStyle/>
          <a:p>
            <a:r>
              <a:rPr lang="en-US" sz="3600" b="1">
                <a:solidFill>
                  <a:schemeClr val="tx2"/>
                </a:solidFill>
              </a:rPr>
              <a:t>Dataset Description</a:t>
            </a:r>
            <a:endParaRPr lang="en-EG" sz="3600" b="1">
              <a:solidFill>
                <a:schemeClr val="tx2"/>
              </a:solidFill>
            </a:endParaRPr>
          </a:p>
        </p:txBody>
      </p:sp>
      <p:sp>
        <p:nvSpPr>
          <p:cNvPr id="3" name="Content Placeholder 2">
            <a:extLst>
              <a:ext uri="{FF2B5EF4-FFF2-40B4-BE49-F238E27FC236}">
                <a16:creationId xmlns:a16="http://schemas.microsoft.com/office/drawing/2014/main" id="{0364E9F4-580D-BD66-3FF4-55AED664EC27}"/>
              </a:ext>
            </a:extLst>
          </p:cNvPr>
          <p:cNvSpPr>
            <a:spLocks noGrp="1"/>
          </p:cNvSpPr>
          <p:nvPr>
            <p:ph idx="1"/>
          </p:nvPr>
        </p:nvSpPr>
        <p:spPr>
          <a:xfrm>
            <a:off x="6090574" y="2415756"/>
            <a:ext cx="4977578" cy="3639289"/>
          </a:xfrm>
        </p:spPr>
        <p:txBody>
          <a:bodyPr anchor="ctr">
            <a:normAutofit/>
          </a:bodyPr>
          <a:lstStyle/>
          <a:p>
            <a:pPr marL="0" indent="0">
              <a:buNone/>
            </a:pPr>
            <a:r>
              <a:rPr lang="en-US" sz="1800" dirty="0">
                <a:solidFill>
                  <a:schemeClr val="tx2"/>
                </a:solidFill>
              </a:rPr>
              <a:t>The dataset includes various attributes such as unique identifiers for listings and hosts, URLs, descriptions, neighborhood overviews, picture URLs, and numerous other details capturing information about hosts, location, property types, room details, amenities, pricing, availability, reviews, and other relevant factors.</a:t>
            </a:r>
            <a:br>
              <a:rPr lang="en-US" sz="1800" dirty="0">
                <a:solidFill>
                  <a:schemeClr val="tx2"/>
                </a:solidFill>
              </a:rPr>
            </a:br>
            <a:endParaRPr lang="en-EG" sz="1800" dirty="0">
              <a:solidFill>
                <a:schemeClr val="tx2"/>
              </a:solidFill>
            </a:endParaRPr>
          </a:p>
        </p:txBody>
      </p:sp>
    </p:spTree>
    <p:extLst>
      <p:ext uri="{BB962C8B-B14F-4D97-AF65-F5344CB8AC3E}">
        <p14:creationId xmlns:p14="http://schemas.microsoft.com/office/powerpoint/2010/main" val="7420296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ight Triangle 18">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up of a map&#10;&#10;Description automatically generated">
            <a:extLst>
              <a:ext uri="{FF2B5EF4-FFF2-40B4-BE49-F238E27FC236}">
                <a16:creationId xmlns:a16="http://schemas.microsoft.com/office/drawing/2014/main" id="{8161837A-17E0-1E52-2DB1-31C6DAD80017}"/>
              </a:ext>
            </a:extLst>
          </p:cNvPr>
          <p:cNvPicPr>
            <a:picLocks noChangeAspect="1"/>
          </p:cNvPicPr>
          <p:nvPr/>
        </p:nvPicPr>
        <p:blipFill rotWithShape="1">
          <a:blip r:embed="rId2"/>
          <a:srcRect t="1334"/>
          <a:stretch/>
        </p:blipFill>
        <p:spPr>
          <a:xfrm>
            <a:off x="962163" y="1229853"/>
            <a:ext cx="7746709" cy="4356719"/>
          </a:xfrm>
          <a:prstGeom prst="rect">
            <a:avLst/>
          </a:prstGeom>
        </p:spPr>
      </p:pic>
    </p:spTree>
    <p:extLst>
      <p:ext uri="{BB962C8B-B14F-4D97-AF65-F5344CB8AC3E}">
        <p14:creationId xmlns:p14="http://schemas.microsoft.com/office/powerpoint/2010/main" val="10694834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hite paper with a graph and text&#10;&#10;Description automatically generated">
            <a:extLst>
              <a:ext uri="{FF2B5EF4-FFF2-40B4-BE49-F238E27FC236}">
                <a16:creationId xmlns:a16="http://schemas.microsoft.com/office/drawing/2014/main" id="{AA023B4F-DC37-EAC4-38E8-AC0F8F11B20E}"/>
              </a:ext>
            </a:extLst>
          </p:cNvPr>
          <p:cNvPicPr>
            <a:picLocks noGrp="1" noChangeAspect="1"/>
          </p:cNvPicPr>
          <p:nvPr>
            <p:ph idx="1"/>
          </p:nvPr>
        </p:nvPicPr>
        <p:blipFill rotWithShape="1">
          <a:blip r:embed="rId2"/>
          <a:srcRect r="2" b="5608"/>
          <a:stretch/>
        </p:blipFill>
        <p:spPr>
          <a:xfrm>
            <a:off x="318335" y="321733"/>
            <a:ext cx="11550226" cy="6214534"/>
          </a:xfrm>
          <a:custGeom>
            <a:avLst/>
            <a:gdLst/>
            <a:ahLst/>
            <a:cxnLst/>
            <a:rect l="l" t="t" r="r" b="b"/>
            <a:pathLst>
              <a:path w="11550226" h="6214534">
                <a:moveTo>
                  <a:pt x="0" y="0"/>
                </a:moveTo>
                <a:lnTo>
                  <a:pt x="6061984" y="0"/>
                </a:lnTo>
                <a:lnTo>
                  <a:pt x="6061984" y="1786"/>
                </a:lnTo>
                <a:lnTo>
                  <a:pt x="7226327" y="1786"/>
                </a:lnTo>
                <a:lnTo>
                  <a:pt x="7968826" y="1786"/>
                </a:lnTo>
                <a:lnTo>
                  <a:pt x="7968828" y="1786"/>
                </a:lnTo>
                <a:lnTo>
                  <a:pt x="11550226" y="1786"/>
                </a:lnTo>
                <a:lnTo>
                  <a:pt x="11550226" y="2866740"/>
                </a:lnTo>
                <a:lnTo>
                  <a:pt x="8106781" y="6214534"/>
                </a:lnTo>
                <a:lnTo>
                  <a:pt x="7226327" y="6214534"/>
                </a:lnTo>
                <a:lnTo>
                  <a:pt x="7226327" y="6212748"/>
                </a:lnTo>
                <a:lnTo>
                  <a:pt x="6061984" y="6212748"/>
                </a:lnTo>
                <a:lnTo>
                  <a:pt x="5454226" y="6212748"/>
                </a:lnTo>
                <a:lnTo>
                  <a:pt x="0" y="6212748"/>
                </a:lnTo>
                <a:close/>
              </a:path>
            </a:pathLst>
          </a:custGeom>
        </p:spPr>
      </p:pic>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9704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hart&#10;&#10;Description automatically generated">
            <a:extLst>
              <a:ext uri="{FF2B5EF4-FFF2-40B4-BE49-F238E27FC236}">
                <a16:creationId xmlns:a16="http://schemas.microsoft.com/office/drawing/2014/main" id="{EA3DF2B9-B686-55BE-7D95-96B191CBC53E}"/>
              </a:ext>
            </a:extLst>
          </p:cNvPr>
          <p:cNvPicPr>
            <a:picLocks noGrp="1" noChangeAspect="1"/>
          </p:cNvPicPr>
          <p:nvPr>
            <p:ph idx="1"/>
          </p:nvPr>
        </p:nvPicPr>
        <p:blipFill rotWithShape="1">
          <a:blip r:embed="rId2"/>
          <a:srcRect t="16656"/>
          <a:stretch/>
        </p:blipFill>
        <p:spPr>
          <a:xfrm>
            <a:off x="838200" y="754148"/>
            <a:ext cx="10515600" cy="4995575"/>
          </a:xfrm>
          <a:prstGeom prst="rect">
            <a:avLst/>
          </a:prstGeom>
        </p:spPr>
      </p:pic>
      <p:cxnSp>
        <p:nvCxnSpPr>
          <p:cNvPr id="25" name="Straight Connector 24">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6847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B0580D7D-CE67-78AD-2A7E-9ABEDC5C20F4}"/>
              </a:ext>
            </a:extLst>
          </p:cNvPr>
          <p:cNvPicPr>
            <a:picLocks noGrp="1" noChangeAspect="1"/>
          </p:cNvPicPr>
          <p:nvPr>
            <p:ph idx="1"/>
          </p:nvPr>
        </p:nvPicPr>
        <p:blipFill rotWithShape="1">
          <a:blip r:embed="rId3"/>
          <a:srcRect t="1264"/>
          <a:stretch/>
        </p:blipFill>
        <p:spPr>
          <a:xfrm>
            <a:off x="20" y="10"/>
            <a:ext cx="12191980" cy="6861558"/>
          </a:xfrm>
          <a:prstGeom prst="rect">
            <a:avLst/>
          </a:prstGeom>
        </p:spPr>
      </p:pic>
      <p:sp>
        <p:nvSpPr>
          <p:cNvPr id="32" name="Right Triangle 3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389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n a white background&#10;&#10;Description automatically generated">
            <a:extLst>
              <a:ext uri="{FF2B5EF4-FFF2-40B4-BE49-F238E27FC236}">
                <a16:creationId xmlns:a16="http://schemas.microsoft.com/office/drawing/2014/main" id="{6B875BBA-932C-DDB7-5C15-0935E67CF933}"/>
              </a:ext>
            </a:extLst>
          </p:cNvPr>
          <p:cNvPicPr>
            <a:picLocks noGrp="1" noChangeAspect="1"/>
          </p:cNvPicPr>
          <p:nvPr>
            <p:ph idx="1"/>
          </p:nvPr>
        </p:nvPicPr>
        <p:blipFill rotWithShape="1">
          <a:blip r:embed="rId2"/>
          <a:srcRect t="1334"/>
          <a:stretch/>
        </p:blipFill>
        <p:spPr>
          <a:xfrm>
            <a:off x="811825" y="457200"/>
            <a:ext cx="10568350" cy="5943600"/>
          </a:xfrm>
          <a:prstGeom prst="rect">
            <a:avLst/>
          </a:prstGeom>
        </p:spPr>
      </p:pic>
    </p:spTree>
    <p:extLst>
      <p:ext uri="{BB962C8B-B14F-4D97-AF65-F5344CB8AC3E}">
        <p14:creationId xmlns:p14="http://schemas.microsoft.com/office/powerpoint/2010/main" val="556943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579E6415-D080-1078-E0AA-1D9C215A20B8}"/>
              </a:ext>
            </a:extLst>
          </p:cNvPr>
          <p:cNvPicPr>
            <a:picLocks noGrp="1" noChangeAspect="1"/>
          </p:cNvPicPr>
          <p:nvPr>
            <p:ph idx="1"/>
          </p:nvPr>
        </p:nvPicPr>
        <p:blipFill>
          <a:blip r:embed="rId2"/>
          <a:stretch>
            <a:fillRect/>
          </a:stretch>
        </p:blipFill>
        <p:spPr>
          <a:xfrm>
            <a:off x="882313" y="457200"/>
            <a:ext cx="10427373" cy="5943600"/>
          </a:xfrm>
          <a:prstGeom prst="rect">
            <a:avLst/>
          </a:prstGeom>
        </p:spPr>
      </p:pic>
    </p:spTree>
    <p:extLst>
      <p:ext uri="{BB962C8B-B14F-4D97-AF65-F5344CB8AC3E}">
        <p14:creationId xmlns:p14="http://schemas.microsoft.com/office/powerpoint/2010/main" val="9620555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438</Words>
  <Application>Microsoft Office PowerPoint</Application>
  <PresentationFormat>Widescreen</PresentationFormat>
  <Paragraphs>16</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Hotel Aggregator Analysis with Power BI</vt:lpstr>
      <vt:lpstr>Problem Statement</vt:lpstr>
      <vt:lpstr>Dataset Description</vt:lpstr>
      <vt:lpstr>PowerPoint Presentation</vt:lpstr>
      <vt:lpstr>PowerPoint Presentation</vt:lpstr>
      <vt:lpstr>PowerPoint Presentation</vt:lpstr>
      <vt:lpstr>PowerPoint Presentation</vt:lpstr>
      <vt:lpstr>PowerPoint Presentation</vt:lpstr>
      <vt:lpstr>PowerPoint Presentation</vt:lpstr>
      <vt:lpstr>Recommendations for Hosts</vt:lpstr>
      <vt:lpstr>Recommendations for the Aggregator Platform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with Power BI</dc:title>
  <dc:creator>AdhamElhalwagi</dc:creator>
  <cp:lastModifiedBy>OMAR HOSSAM MOHAMED ELSAYED</cp:lastModifiedBy>
  <cp:revision>5</cp:revision>
  <dcterms:created xsi:type="dcterms:W3CDTF">2024-05-03T13:13:51Z</dcterms:created>
  <dcterms:modified xsi:type="dcterms:W3CDTF">2024-05-17T11:28:54Z</dcterms:modified>
</cp:coreProperties>
</file>